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3" r:id="rId1"/>
  </p:sldMasterIdLst>
  <p:notesMasterIdLst>
    <p:notesMasterId r:id="rId21"/>
  </p:notesMasterIdLst>
  <p:sldIdLst>
    <p:sldId id="256" r:id="rId2"/>
    <p:sldId id="257" r:id="rId3"/>
    <p:sldId id="272" r:id="rId4"/>
    <p:sldId id="297" r:id="rId5"/>
    <p:sldId id="307" r:id="rId6"/>
    <p:sldId id="308" r:id="rId7"/>
    <p:sldId id="310" r:id="rId8"/>
    <p:sldId id="303" r:id="rId9"/>
    <p:sldId id="301" r:id="rId10"/>
    <p:sldId id="304" r:id="rId11"/>
    <p:sldId id="305" r:id="rId12"/>
    <p:sldId id="306" r:id="rId13"/>
    <p:sldId id="311" r:id="rId14"/>
    <p:sldId id="309" r:id="rId15"/>
    <p:sldId id="312" r:id="rId16"/>
    <p:sldId id="313" r:id="rId17"/>
    <p:sldId id="300" r:id="rId18"/>
    <p:sldId id="258" r:id="rId19"/>
    <p:sldId id="264" r:id="rId20"/>
  </p:sldIdLst>
  <p:sldSz cx="12192000" cy="6858000"/>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04" autoAdjust="0"/>
    <p:restoredTop sz="94660"/>
  </p:normalViewPr>
  <p:slideViewPr>
    <p:cSldViewPr snapToGrid="0">
      <p:cViewPr varScale="1">
        <p:scale>
          <a:sx n="118" d="100"/>
          <a:sy n="118" d="100"/>
        </p:scale>
        <p:origin x="586"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3550"/>
          </a:xfrm>
          <a:prstGeom prst="rect">
            <a:avLst/>
          </a:prstGeom>
        </p:spPr>
        <p:txBody>
          <a:bodyPr vert="horz" lIns="91440" tIns="45720" rIns="91440" bIns="45720" rtlCol="0"/>
          <a:lstStyle>
            <a:lvl1pPr algn="r">
              <a:defRPr sz="1200"/>
            </a:lvl1pPr>
          </a:lstStyle>
          <a:p>
            <a:fld id="{98C51A1F-C188-495E-A3D9-FC8449FD02E1}" type="datetimeFigureOut">
              <a:rPr lang="en-US" smtClean="0"/>
              <a:t>7/9/2020</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45000"/>
            <a:ext cx="5607050" cy="36369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38475"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772525"/>
            <a:ext cx="3038475" cy="463550"/>
          </a:xfrm>
          <a:prstGeom prst="rect">
            <a:avLst/>
          </a:prstGeom>
        </p:spPr>
        <p:txBody>
          <a:bodyPr vert="horz" lIns="91440" tIns="45720" rIns="91440" bIns="45720" rtlCol="0" anchor="b"/>
          <a:lstStyle>
            <a:lvl1pPr algn="r">
              <a:defRPr sz="1200"/>
            </a:lvl1pPr>
          </a:lstStyle>
          <a:p>
            <a:fld id="{EE2820A4-ACE8-4A0B-992A-AC4B49F95546}" type="slidenum">
              <a:rPr lang="en-US" smtClean="0"/>
              <a:t>‹#›</a:t>
            </a:fld>
            <a:endParaRPr lang="en-US"/>
          </a:p>
        </p:txBody>
      </p:sp>
    </p:spTree>
    <p:extLst>
      <p:ext uri="{BB962C8B-B14F-4D97-AF65-F5344CB8AC3E}">
        <p14:creationId xmlns:p14="http://schemas.microsoft.com/office/powerpoint/2010/main" val="32119134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3:notes"/>
          <p:cNvSpPr txBox="1">
            <a:spLocks noGrp="1"/>
          </p:cNvSpPr>
          <p:nvPr>
            <p:ph type="body" idx="1"/>
          </p:nvPr>
        </p:nvSpPr>
        <p:spPr>
          <a:xfrm>
            <a:off x="701025" y="4387125"/>
            <a:ext cx="5608300" cy="41562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4" name="Google Shape;154;p3:notes"/>
          <p:cNvSpPr>
            <a:spLocks noGrp="1" noRot="1" noChangeAspect="1"/>
          </p:cNvSpPr>
          <p:nvPr>
            <p:ph type="sldImg" idx="2"/>
          </p:nvPr>
        </p:nvSpPr>
        <p:spPr>
          <a:xfrm>
            <a:off x="427038" y="692150"/>
            <a:ext cx="6156325" cy="34639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solidFill>
                  <a:prstClr val="black">
                    <a:tint val="75000"/>
                  </a:prstClr>
                </a:solidFill>
              </a:rPr>
              <a:pPr/>
              <a:t>7/9/2020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5FCBEF"/>
                </a:solidFill>
              </a:rPr>
              <a:pPr/>
              <a:t>‹#›</a:t>
            </a:fld>
            <a:endParaRPr lang="en-US" dirty="0">
              <a:solidFill>
                <a:srgbClr val="5FCBEF"/>
              </a:solidFill>
            </a:endParaRPr>
          </a:p>
        </p:txBody>
      </p:sp>
    </p:spTree>
    <p:extLst>
      <p:ext uri="{BB962C8B-B14F-4D97-AF65-F5344CB8AC3E}">
        <p14:creationId xmlns:p14="http://schemas.microsoft.com/office/powerpoint/2010/main" val="121341146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1751958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5" name="Footer Placeholder 4"/>
          <p:cNvSpPr>
            <a:spLocks noGrp="1"/>
          </p:cNvSpPr>
          <p:nvPr>
            <p:ph type="ftr" sz="quarter" idx="11"/>
          </p:nvPr>
        </p:nvSpPr>
        <p:spPr>
          <a:xfrm>
            <a:off x="3776135" y="6422854"/>
            <a:ext cx="4279669" cy="365125"/>
          </a:xfrm>
        </p:spPr>
        <p:txBody>
          <a:bodyPr/>
          <a:lstStyle/>
          <a:p>
            <a:pPr defTabSz="457200"/>
            <a:endParaRPr lang="en-US" dirty="0">
              <a:solidFill>
                <a:prstClr val="black">
                  <a:tint val="75000"/>
                </a:prstClr>
              </a:solidFill>
            </a:endParaRPr>
          </a:p>
        </p:txBody>
      </p:sp>
      <p:sp>
        <p:nvSpPr>
          <p:cNvPr id="6" name="Slide Number Placeholder 5"/>
          <p:cNvSpPr>
            <a:spLocks noGrp="1"/>
          </p:cNvSpPr>
          <p:nvPr>
            <p:ph type="sldNum" sz="quarter" idx="12"/>
          </p:nvPr>
        </p:nvSpPr>
        <p:spPr>
          <a:xfrm>
            <a:off x="8073048" y="6422854"/>
            <a:ext cx="879759" cy="365125"/>
          </a:xfrm>
        </p:spPr>
        <p:txBody>
          <a:body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2281497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2618891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B61BEF0D-F0BB-DE4B-95CE-6DB70DBA9567}" type="datetimeFigureOut">
              <a:rPr lang="en-US" smtClean="0">
                <a:solidFill>
                  <a:prstClr val="black">
                    <a:tint val="75000"/>
                  </a:prstClr>
                </a:solidFill>
              </a:rPr>
              <a:pPr/>
              <a:t>7/9/2020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solidFill>
                  <a:srgbClr val="5FCBEF"/>
                </a:solidFill>
              </a:rPr>
              <a:pPr/>
              <a:t>‹#›</a:t>
            </a:fld>
            <a:endParaRPr lang="en-US" dirty="0">
              <a:solidFill>
                <a:srgbClr val="5FCBEF"/>
              </a:solidFill>
            </a:endParaRPr>
          </a:p>
        </p:txBody>
      </p:sp>
    </p:spTree>
    <p:extLst>
      <p:ext uri="{BB962C8B-B14F-4D97-AF65-F5344CB8AC3E}">
        <p14:creationId xmlns:p14="http://schemas.microsoft.com/office/powerpoint/2010/main" val="130811882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111876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2481758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solidFill>
                  <a:prstClr val="black">
                    <a:tint val="75000"/>
                  </a:prstClr>
                </a:solidFill>
              </a:rPr>
              <a:pPr/>
              <a:t>7/9/2020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smtClean="0">
                <a:solidFill>
                  <a:srgbClr val="5FCBEF"/>
                </a:solidFill>
              </a:rPr>
              <a:pPr/>
              <a:t>‹#›</a:t>
            </a:fld>
            <a:endParaRPr lang="en-US" dirty="0">
              <a:solidFill>
                <a:srgbClr val="5FCBEF"/>
              </a:solidFill>
            </a:endParaRPr>
          </a:p>
        </p:txBody>
      </p:sp>
    </p:spTree>
    <p:extLst>
      <p:ext uri="{BB962C8B-B14F-4D97-AF65-F5344CB8AC3E}">
        <p14:creationId xmlns:p14="http://schemas.microsoft.com/office/powerpoint/2010/main" val="3761987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solidFill>
                  <a:prstClr val="black">
                    <a:tint val="75000"/>
                  </a:prstClr>
                </a:solidFill>
              </a:rPr>
              <a:pPr/>
              <a:t>7/9/2020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solidFill>
                  <a:srgbClr val="5FCBEF"/>
                </a:solidFill>
              </a:rPr>
              <a:pPr/>
              <a:t>‹#›</a:t>
            </a:fld>
            <a:endParaRPr lang="en-US" dirty="0">
              <a:solidFill>
                <a:srgbClr val="5FCBEF"/>
              </a:solidFill>
            </a:endParaRPr>
          </a:p>
        </p:txBody>
      </p:sp>
    </p:spTree>
    <p:extLst>
      <p:ext uri="{BB962C8B-B14F-4D97-AF65-F5344CB8AC3E}">
        <p14:creationId xmlns:p14="http://schemas.microsoft.com/office/powerpoint/2010/main" val="275750437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2470676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solidFill>
                  <a:prstClr val="black">
                    <a:tint val="75000"/>
                  </a:prstClr>
                </a:solidFill>
              </a:rPr>
              <a:pPr/>
              <a:t>7/9/2020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smtClean="0">
                <a:solidFill>
                  <a:srgbClr val="5FCBEF"/>
                </a:solidFill>
              </a:rPr>
              <a:pPr/>
              <a:t>‹#›</a:t>
            </a:fld>
            <a:endParaRPr lang="en-US" dirty="0">
              <a:solidFill>
                <a:srgbClr val="5FCBEF"/>
              </a:solidFill>
            </a:endParaRPr>
          </a:p>
        </p:txBody>
      </p:sp>
    </p:spTree>
    <p:extLst>
      <p:ext uri="{BB962C8B-B14F-4D97-AF65-F5344CB8AC3E}">
        <p14:creationId xmlns:p14="http://schemas.microsoft.com/office/powerpoint/2010/main" val="3522439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pPr defTabSz="457200"/>
            <a:fld id="{B61BEF0D-F0BB-DE4B-95CE-6DB70DBA9567}" type="datetimeFigureOut">
              <a:rPr lang="en-US" smtClean="0">
                <a:solidFill>
                  <a:prstClr val="black">
                    <a:tint val="75000"/>
                  </a:prstClr>
                </a:solidFill>
              </a:rPr>
              <a:pPr defTabSz="457200"/>
              <a:t>7/9/2020</a:t>
            </a:fld>
            <a:endParaRPr lang="en-US" dirty="0">
              <a:solidFill>
                <a:prstClr val="black">
                  <a:tint val="75000"/>
                </a:prstClr>
              </a:solidFill>
            </a:endParaRPr>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pPr defTabSz="457200"/>
            <a:fld id="{D57F1E4F-1CFF-5643-939E-217C01CDF565}" type="slidenum">
              <a:rPr lang="en-US" smtClean="0">
                <a:solidFill>
                  <a:srgbClr val="5FCBEF"/>
                </a:solidFill>
              </a:rPr>
              <a:pPr defTabSz="457200"/>
              <a:t>‹#›</a:t>
            </a:fld>
            <a:endParaRPr lang="en-US" dirty="0">
              <a:solidFill>
                <a:srgbClr val="5FCBEF"/>
              </a:solidFill>
            </a:endParaRPr>
          </a:p>
        </p:txBody>
      </p:sp>
    </p:spTree>
    <p:extLst>
      <p:ext uri="{BB962C8B-B14F-4D97-AF65-F5344CB8AC3E}">
        <p14:creationId xmlns:p14="http://schemas.microsoft.com/office/powerpoint/2010/main" val="1641123981"/>
      </p:ext>
    </p:extLst>
  </p:cSld>
  <p:clrMap bg1="dk1" tx1="lt1" bg2="dk2" tx2="lt2" accent1="accent1" accent2="accent2" accent3="accent3" accent4="accent4" accent5="accent5" accent6="accent6" hlink="hlink" folHlink="folHlink"/>
  <p:sldLayoutIdLst>
    <p:sldLayoutId id="2147483994"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18.xml.rels><?xml version="1.0" encoding="UTF-8" standalone="yes"?>
<Relationships xmlns="http://schemas.openxmlformats.org/package/2006/relationships"><Relationship Id="rId3" Type="http://schemas.openxmlformats.org/officeDocument/2006/relationships/hyperlink" Target="http://www.facebook.com/bornsteinlaw"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www.bornstein.law/subscribe"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bornsteinandbornstein.com/" TargetMode="External"/><Relationship Id="rId1" Type="http://schemas.openxmlformats.org/officeDocument/2006/relationships/slideLayout" Target="../slideLayouts/slideLayout2.xml"/><Relationship Id="rId6" Type="http://schemas.openxmlformats.org/officeDocument/2006/relationships/hyperlink" Target="https://www.bornstein.law/recap/" TargetMode="External"/><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2" Type="http://schemas.openxmlformats.org/officeDocument/2006/relationships/hyperlink" Target="https://www.sfgate.com/realestate/article/Landlords-sue-SF-eviction-moratorium-15377248.php"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mailto:jennifer.pearce@acgov.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hape"/>
          <p:cNvSpPr/>
          <p:nvPr/>
        </p:nvSpPr>
        <p:spPr>
          <a:xfrm>
            <a:off x="3299164" y="4311278"/>
            <a:ext cx="4267835" cy="707886"/>
          </a:xfrm>
          <a:prstGeom prst="rect">
            <a:avLst/>
          </a:prstGeom>
          <a:noFill/>
          <a:ln>
            <a:noFill/>
          </a:ln>
        </p:spPr>
        <p:txBody>
          <a:bodyPr anchor="t">
            <a:spAutoFit/>
          </a:bodyPr>
          <a:lstStyle/>
          <a:p>
            <a:pPr marL="285750" indent="-285750" algn="r" defTabSz="457200">
              <a:buFontTx/>
              <a:buChar char="-"/>
            </a:pPr>
            <a:r>
              <a:rPr lang="en-US" sz="2000" dirty="0">
                <a:solidFill>
                  <a:srgbClr val="236292">
                    <a:lumMod val="75000"/>
                  </a:srgbClr>
                </a:solidFill>
              </a:rPr>
              <a:t>Presented by: Daniel Bornstein, Esq.</a:t>
            </a:r>
          </a:p>
          <a:p>
            <a:pPr algn="r" defTabSz="457200"/>
            <a:r>
              <a:rPr lang="en-US" sz="2000" dirty="0">
                <a:solidFill>
                  <a:schemeClr val="accent3">
                    <a:lumMod val="50000"/>
                  </a:schemeClr>
                </a:solidFill>
              </a:rPr>
              <a:t>DRE #01517095, #01517094</a:t>
            </a:r>
            <a:endParaRPr lang="en-US" sz="2000" dirty="0">
              <a:solidFill>
                <a:srgbClr val="236292">
                  <a:lumMod val="75000"/>
                </a:srgbClr>
              </a:solidFill>
            </a:endParaRPr>
          </a:p>
        </p:txBody>
      </p:sp>
      <p:pic>
        <p:nvPicPr>
          <p:cNvPr id="4" name="Picture">
            <a:extLst>
              <a:ext uri="{FF2B5EF4-FFF2-40B4-BE49-F238E27FC236}">
                <a16:creationId xmlns:a16="http://schemas.microsoft.com/office/drawing/2014/main" id="{10FF1481-CFB8-4C4C-B8B7-C617C73104F6}"/>
              </a:ext>
            </a:extLst>
          </p:cNvPr>
          <p:cNvPicPr/>
          <p:nvPr/>
        </p:nvPicPr>
        <p:blipFill>
          <a:blip r:embed="rId2"/>
          <a:stretch>
            <a:fillRect/>
          </a:stretch>
        </p:blipFill>
        <p:spPr>
          <a:xfrm>
            <a:off x="2062452" y="0"/>
            <a:ext cx="7621869" cy="1952017"/>
          </a:xfrm>
          <a:prstGeom prst="rect">
            <a:avLst/>
          </a:prstGeom>
          <a:noFill/>
          <a:ln>
            <a:noFill/>
          </a:ln>
        </p:spPr>
      </p:pic>
      <p:sp>
        <p:nvSpPr>
          <p:cNvPr id="2" name="TextBox 1">
            <a:extLst>
              <a:ext uri="{FF2B5EF4-FFF2-40B4-BE49-F238E27FC236}">
                <a16:creationId xmlns:a16="http://schemas.microsoft.com/office/drawing/2014/main" id="{AE1A99E9-D2F4-4973-9EFA-5531A7321920}"/>
              </a:ext>
            </a:extLst>
          </p:cNvPr>
          <p:cNvSpPr txBox="1"/>
          <p:nvPr/>
        </p:nvSpPr>
        <p:spPr>
          <a:xfrm>
            <a:off x="767471" y="2659559"/>
            <a:ext cx="10211832" cy="707886"/>
          </a:xfrm>
          <a:prstGeom prst="rect">
            <a:avLst/>
          </a:prstGeom>
          <a:noFill/>
        </p:spPr>
        <p:txBody>
          <a:bodyPr wrap="square" rtlCol="0">
            <a:spAutoFit/>
          </a:bodyPr>
          <a:lstStyle/>
          <a:p>
            <a:pPr algn="ctr"/>
            <a:r>
              <a:rPr lang="en-US" sz="4000" b="1" dirty="0" err="1">
                <a:solidFill>
                  <a:schemeClr val="bg1"/>
                </a:solidFill>
              </a:rPr>
              <a:t>Landlording</a:t>
            </a:r>
            <a:r>
              <a:rPr lang="en-US" sz="4000" b="1" dirty="0">
                <a:solidFill>
                  <a:schemeClr val="bg1"/>
                </a:solidFill>
              </a:rPr>
              <a:t> on the other side of COVID-19 </a:t>
            </a:r>
          </a:p>
        </p:txBody>
      </p:sp>
      <p:sp>
        <p:nvSpPr>
          <p:cNvPr id="3" name="TextBox 2">
            <a:extLst>
              <a:ext uri="{FF2B5EF4-FFF2-40B4-BE49-F238E27FC236}">
                <a16:creationId xmlns:a16="http://schemas.microsoft.com/office/drawing/2014/main" id="{DF4C80D3-76E9-4738-A744-06BE3EF03EDC}"/>
              </a:ext>
            </a:extLst>
          </p:cNvPr>
          <p:cNvSpPr txBox="1"/>
          <p:nvPr/>
        </p:nvSpPr>
        <p:spPr>
          <a:xfrm>
            <a:off x="4515139" y="5402179"/>
            <a:ext cx="2534668" cy="707886"/>
          </a:xfrm>
          <a:prstGeom prst="rect">
            <a:avLst/>
          </a:prstGeom>
          <a:noFill/>
        </p:spPr>
        <p:txBody>
          <a:bodyPr wrap="none" rtlCol="0">
            <a:spAutoFit/>
          </a:bodyPr>
          <a:lstStyle/>
          <a:p>
            <a:pPr algn="ctr"/>
            <a:r>
              <a:rPr lang="en-US" sz="2000" dirty="0" err="1">
                <a:solidFill>
                  <a:schemeClr val="accent1">
                    <a:lumMod val="50000"/>
                  </a:schemeClr>
                </a:solidFill>
              </a:rPr>
              <a:t>daniel@bornstein.law</a:t>
            </a:r>
            <a:endParaRPr lang="en-US" sz="2000" dirty="0">
              <a:solidFill>
                <a:schemeClr val="accent1">
                  <a:lumMod val="50000"/>
                </a:schemeClr>
              </a:solidFill>
            </a:endParaRPr>
          </a:p>
          <a:p>
            <a:pPr algn="ctr"/>
            <a:r>
              <a:rPr lang="en-US" sz="2000" dirty="0">
                <a:solidFill>
                  <a:schemeClr val="accent1">
                    <a:lumMod val="50000"/>
                  </a:schemeClr>
                </a:solidFill>
              </a:rPr>
              <a:t>www.bornstein.law</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8BCCA-6E3C-49B6-98F5-5ECA04F3A22E}"/>
              </a:ext>
            </a:extLst>
          </p:cNvPr>
          <p:cNvSpPr>
            <a:spLocks noGrp="1"/>
          </p:cNvSpPr>
          <p:nvPr>
            <p:ph type="title"/>
          </p:nvPr>
        </p:nvSpPr>
        <p:spPr>
          <a:xfrm>
            <a:off x="677334" y="609600"/>
            <a:ext cx="8596668" cy="737937"/>
          </a:xfrm>
        </p:spPr>
        <p:txBody>
          <a:bodyPr>
            <a:normAutofit fontScale="90000"/>
          </a:bodyPr>
          <a:lstStyle/>
          <a:p>
            <a:r>
              <a:rPr lang="en-US" dirty="0"/>
              <a:t>Contra Costa County </a:t>
            </a:r>
            <a:br>
              <a:rPr lang="en-US" dirty="0"/>
            </a:br>
            <a:r>
              <a:rPr lang="en-US" dirty="0"/>
              <a:t>– Things to know</a:t>
            </a:r>
          </a:p>
        </p:txBody>
      </p:sp>
      <p:sp>
        <p:nvSpPr>
          <p:cNvPr id="3" name="TextBox 2">
            <a:extLst>
              <a:ext uri="{FF2B5EF4-FFF2-40B4-BE49-F238E27FC236}">
                <a16:creationId xmlns:a16="http://schemas.microsoft.com/office/drawing/2014/main" id="{08F2D0FF-B255-47D5-93F5-B96847663F0E}"/>
              </a:ext>
            </a:extLst>
          </p:cNvPr>
          <p:cNvSpPr txBox="1"/>
          <p:nvPr/>
        </p:nvSpPr>
        <p:spPr>
          <a:xfrm>
            <a:off x="821712" y="2081464"/>
            <a:ext cx="10379687" cy="4093428"/>
          </a:xfrm>
          <a:prstGeom prst="rect">
            <a:avLst/>
          </a:prstGeom>
          <a:noFill/>
        </p:spPr>
        <p:txBody>
          <a:bodyPr wrap="square" rtlCol="0">
            <a:spAutoFit/>
          </a:bodyPr>
          <a:lstStyle/>
          <a:p>
            <a:r>
              <a:rPr lang="en-US" sz="2000" dirty="0"/>
              <a:t>Temporarily prohibits evictions of residential and commercial real property tenants in Contra Costa County impacted by the COVID-19 pandemic and establishes a</a:t>
            </a:r>
          </a:p>
          <a:p>
            <a:r>
              <a:rPr lang="en-US" sz="2000" dirty="0"/>
              <a:t>moratorium on rent increases.</a:t>
            </a:r>
          </a:p>
          <a:p>
            <a:endParaRPr lang="en-US" sz="2000" dirty="0"/>
          </a:p>
          <a:p>
            <a:endParaRPr lang="en-US" sz="2000" dirty="0"/>
          </a:p>
          <a:p>
            <a:r>
              <a:rPr lang="en-US" sz="2000" dirty="0"/>
              <a:t>This law applies to properties in all 19 cities in the County and in all unincorporated areas. </a:t>
            </a:r>
          </a:p>
          <a:p>
            <a:endParaRPr lang="en-US" sz="2000" b="1" dirty="0">
              <a:solidFill>
                <a:schemeClr val="accent5"/>
              </a:solidFill>
            </a:endParaRPr>
          </a:p>
          <a:p>
            <a:r>
              <a:rPr lang="en-US" sz="2000" b="1" dirty="0">
                <a:solidFill>
                  <a:schemeClr val="accent5"/>
                </a:solidFill>
              </a:rPr>
              <a:t>Exceptions:</a:t>
            </a:r>
          </a:p>
          <a:p>
            <a:endParaRPr lang="en-US" sz="2000" b="1" dirty="0">
              <a:solidFill>
                <a:schemeClr val="accent5"/>
              </a:solidFill>
            </a:endParaRPr>
          </a:p>
          <a:p>
            <a:r>
              <a:rPr lang="en-US" sz="2000" b="1" dirty="0">
                <a:solidFill>
                  <a:schemeClr val="accent5"/>
                </a:solidFill>
              </a:rPr>
              <a:t>To protect the health and safety of the owner or another tenant, or to allow the</a:t>
            </a:r>
          </a:p>
          <a:p>
            <a:r>
              <a:rPr lang="en-US" sz="2000" b="1" dirty="0">
                <a:solidFill>
                  <a:schemeClr val="accent5"/>
                </a:solidFill>
              </a:rPr>
              <a:t>owner or their immediate family to move into the residential unit. </a:t>
            </a:r>
          </a:p>
          <a:p>
            <a:endParaRPr lang="en-US" sz="2000" dirty="0"/>
          </a:p>
          <a:p>
            <a:endParaRPr lang="en-US" sz="2000" dirty="0"/>
          </a:p>
        </p:txBody>
      </p:sp>
    </p:spTree>
    <p:extLst>
      <p:ext uri="{BB962C8B-B14F-4D97-AF65-F5344CB8AC3E}">
        <p14:creationId xmlns:p14="http://schemas.microsoft.com/office/powerpoint/2010/main" val="3627628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58ABC-FA8C-4F37-A998-187C12A3FC32}"/>
              </a:ext>
            </a:extLst>
          </p:cNvPr>
          <p:cNvSpPr>
            <a:spLocks noGrp="1"/>
          </p:cNvSpPr>
          <p:nvPr>
            <p:ph type="title"/>
          </p:nvPr>
        </p:nvSpPr>
        <p:spPr>
          <a:xfrm>
            <a:off x="709760" y="350196"/>
            <a:ext cx="9032150" cy="1320800"/>
          </a:xfrm>
        </p:spPr>
        <p:txBody>
          <a:bodyPr>
            <a:normAutofit fontScale="90000"/>
          </a:bodyPr>
          <a:lstStyle/>
          <a:p>
            <a:r>
              <a:rPr lang="en-US" dirty="0"/>
              <a:t>Contra Costa County – </a:t>
            </a:r>
            <a:br>
              <a:rPr lang="en-US" dirty="0"/>
            </a:br>
            <a:r>
              <a:rPr lang="en-US" dirty="0"/>
              <a:t>Eviction Protection and Rent Freeze Ordinance</a:t>
            </a:r>
          </a:p>
        </p:txBody>
      </p:sp>
      <p:sp>
        <p:nvSpPr>
          <p:cNvPr id="3" name="Content Placeholder 2">
            <a:extLst>
              <a:ext uri="{FF2B5EF4-FFF2-40B4-BE49-F238E27FC236}">
                <a16:creationId xmlns:a16="http://schemas.microsoft.com/office/drawing/2014/main" id="{FEB649EE-F8AD-4F96-869E-B2511E9D1D3A}"/>
              </a:ext>
            </a:extLst>
          </p:cNvPr>
          <p:cNvSpPr>
            <a:spLocks noGrp="1"/>
          </p:cNvSpPr>
          <p:nvPr>
            <p:ph idx="1"/>
          </p:nvPr>
        </p:nvSpPr>
        <p:spPr>
          <a:xfrm>
            <a:off x="1097962" y="2396689"/>
            <a:ext cx="9784080" cy="4555003"/>
          </a:xfrm>
        </p:spPr>
        <p:txBody>
          <a:bodyPr>
            <a:normAutofit/>
          </a:bodyPr>
          <a:lstStyle/>
          <a:p>
            <a:r>
              <a:rPr lang="en-US" b="1" u="sng" dirty="0"/>
              <a:t>Prohibition on Evictions Due to Unpaid Rent </a:t>
            </a:r>
          </a:p>
          <a:p>
            <a:endParaRPr lang="en-US" b="1" u="sng" dirty="0"/>
          </a:p>
          <a:p>
            <a:pPr lvl="1"/>
            <a:r>
              <a:rPr lang="en-US" dirty="0"/>
              <a:t>- A property owner cannot evict a tenant for failure to pay rent if a tenant demonstrates loss of income or out-of-pocket medical expenses related to COVID-19. </a:t>
            </a:r>
          </a:p>
          <a:p>
            <a:endParaRPr lang="en-US" dirty="0"/>
          </a:p>
          <a:p>
            <a:r>
              <a:rPr lang="en-US" b="1" u="sng" dirty="0"/>
              <a:t>Ban on No-Fault Evictions</a:t>
            </a:r>
            <a:endParaRPr lang="en-US" dirty="0"/>
          </a:p>
          <a:p>
            <a:endParaRPr lang="en-US" b="1" u="sng" dirty="0"/>
          </a:p>
          <a:p>
            <a:r>
              <a:rPr lang="en-US" b="1" u="sng" dirty="0"/>
              <a:t>Moratorium on Rent Increases </a:t>
            </a:r>
            <a:r>
              <a:rPr lang="en-US" dirty="0"/>
              <a:t>- Temporary freeze on rent. </a:t>
            </a:r>
          </a:p>
          <a:p>
            <a:pPr marL="0" indent="0">
              <a:buNone/>
            </a:pPr>
            <a:endParaRPr lang="en-US" dirty="0"/>
          </a:p>
        </p:txBody>
      </p:sp>
    </p:spTree>
    <p:extLst>
      <p:ext uri="{BB962C8B-B14F-4D97-AF65-F5344CB8AC3E}">
        <p14:creationId xmlns:p14="http://schemas.microsoft.com/office/powerpoint/2010/main" val="1512588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E6ABC-F4F5-49A9-952B-6F6D18D2FBFE}"/>
              </a:ext>
            </a:extLst>
          </p:cNvPr>
          <p:cNvSpPr>
            <a:spLocks noGrp="1"/>
          </p:cNvSpPr>
          <p:nvPr>
            <p:ph type="title"/>
          </p:nvPr>
        </p:nvSpPr>
        <p:spPr>
          <a:xfrm>
            <a:off x="716244" y="440987"/>
            <a:ext cx="8920623" cy="1320800"/>
          </a:xfrm>
        </p:spPr>
        <p:txBody>
          <a:bodyPr>
            <a:normAutofit fontScale="90000"/>
          </a:bodyPr>
          <a:lstStyle/>
          <a:p>
            <a:r>
              <a:rPr lang="en-US" dirty="0"/>
              <a:t>Contra Costa County – </a:t>
            </a:r>
            <a:br>
              <a:rPr lang="en-US" dirty="0"/>
            </a:br>
            <a:r>
              <a:rPr lang="en-US" dirty="0"/>
              <a:t>Eviction Protection and Rent Freeze Ordinance</a:t>
            </a:r>
          </a:p>
        </p:txBody>
      </p:sp>
      <p:sp>
        <p:nvSpPr>
          <p:cNvPr id="3" name="Content Placeholder 2">
            <a:extLst>
              <a:ext uri="{FF2B5EF4-FFF2-40B4-BE49-F238E27FC236}">
                <a16:creationId xmlns:a16="http://schemas.microsoft.com/office/drawing/2014/main" id="{DA7B2A19-F41C-4082-81D5-802392C69956}"/>
              </a:ext>
            </a:extLst>
          </p:cNvPr>
          <p:cNvSpPr>
            <a:spLocks noGrp="1"/>
          </p:cNvSpPr>
          <p:nvPr>
            <p:ph idx="1"/>
          </p:nvPr>
        </p:nvSpPr>
        <p:spPr>
          <a:xfrm>
            <a:off x="716244" y="2245742"/>
            <a:ext cx="10321541" cy="4171271"/>
          </a:xfrm>
        </p:spPr>
        <p:txBody>
          <a:bodyPr>
            <a:normAutofit/>
          </a:bodyPr>
          <a:lstStyle/>
          <a:p>
            <a:r>
              <a:rPr lang="en-US" b="1" u="sng" dirty="0"/>
              <a:t>Grace Period to Pay Back Rent </a:t>
            </a:r>
          </a:p>
          <a:p>
            <a:endParaRPr lang="en-US" b="1" u="sng" dirty="0"/>
          </a:p>
          <a:p>
            <a:pPr lvl="1"/>
            <a:r>
              <a:rPr lang="en-US" dirty="0"/>
              <a:t>- Tenants who demonstrate loss of income or </a:t>
            </a:r>
            <a:r>
              <a:rPr lang="en-US" dirty="0" err="1"/>
              <a:t>out-of</a:t>
            </a:r>
            <a:r>
              <a:rPr lang="en-US" dirty="0"/>
              <a:t> pocket medical expenses related to COVID-19 have </a:t>
            </a:r>
            <a:r>
              <a:rPr lang="en-US" b="1" u="sng" dirty="0">
                <a:solidFill>
                  <a:schemeClr val="accent5"/>
                </a:solidFill>
              </a:rPr>
              <a:t>120 days after May 31, 2020</a:t>
            </a:r>
            <a:r>
              <a:rPr lang="en-US" u="sng" dirty="0"/>
              <a:t> </a:t>
            </a:r>
            <a:r>
              <a:rPr lang="en-US" dirty="0"/>
              <a:t>(or any extension of this emergency law) to pay past due rent. This does not relieve a tenant of their obligation to pay rent.</a:t>
            </a:r>
          </a:p>
          <a:p>
            <a:endParaRPr lang="en-US" dirty="0"/>
          </a:p>
          <a:p>
            <a:r>
              <a:rPr lang="en-US" b="1" u="sng" dirty="0"/>
              <a:t>No Late Fees</a:t>
            </a:r>
            <a:r>
              <a:rPr lang="en-US" dirty="0"/>
              <a:t> </a:t>
            </a:r>
          </a:p>
          <a:p>
            <a:endParaRPr lang="en-US" dirty="0"/>
          </a:p>
          <a:p>
            <a:r>
              <a:rPr lang="en-US" b="1" u="sng" dirty="0"/>
              <a:t>Retroactivity of Eviction Protections </a:t>
            </a:r>
            <a:r>
              <a:rPr lang="en-US" dirty="0"/>
              <a:t>- These protections apply to eviction notices and lawsuits served or filed after March 15, 2020.</a:t>
            </a:r>
          </a:p>
          <a:p>
            <a:endParaRPr lang="en-US" dirty="0"/>
          </a:p>
        </p:txBody>
      </p:sp>
    </p:spTree>
    <p:extLst>
      <p:ext uri="{BB962C8B-B14F-4D97-AF65-F5344CB8AC3E}">
        <p14:creationId xmlns:p14="http://schemas.microsoft.com/office/powerpoint/2010/main" val="1631061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AD733-3A10-4062-A610-F64B914FE3AC}"/>
              </a:ext>
            </a:extLst>
          </p:cNvPr>
          <p:cNvSpPr>
            <a:spLocks noGrp="1"/>
          </p:cNvSpPr>
          <p:nvPr>
            <p:ph type="title"/>
          </p:nvPr>
        </p:nvSpPr>
        <p:spPr>
          <a:xfrm>
            <a:off x="677334" y="379468"/>
            <a:ext cx="6517550" cy="846221"/>
          </a:xfrm>
        </p:spPr>
        <p:txBody>
          <a:bodyPr>
            <a:normAutofit fontScale="90000"/>
          </a:bodyPr>
          <a:lstStyle/>
          <a:p>
            <a:r>
              <a:rPr lang="en-US" dirty="0"/>
              <a:t>San Mateo County</a:t>
            </a:r>
            <a:br>
              <a:rPr lang="en-US" dirty="0"/>
            </a:br>
            <a:r>
              <a:rPr lang="en-US" dirty="0"/>
              <a:t>- Covid-19 Update</a:t>
            </a:r>
          </a:p>
        </p:txBody>
      </p:sp>
      <p:sp>
        <p:nvSpPr>
          <p:cNvPr id="4" name="TextBox 3">
            <a:extLst>
              <a:ext uri="{FF2B5EF4-FFF2-40B4-BE49-F238E27FC236}">
                <a16:creationId xmlns:a16="http://schemas.microsoft.com/office/drawing/2014/main" id="{9DE905B3-BFED-443A-8324-55505ED21E55}"/>
              </a:ext>
            </a:extLst>
          </p:cNvPr>
          <p:cNvSpPr txBox="1"/>
          <p:nvPr/>
        </p:nvSpPr>
        <p:spPr>
          <a:xfrm>
            <a:off x="761641" y="2088542"/>
            <a:ext cx="9071812" cy="3785652"/>
          </a:xfrm>
          <a:prstGeom prst="rect">
            <a:avLst/>
          </a:prstGeom>
          <a:noFill/>
        </p:spPr>
        <p:txBody>
          <a:bodyPr wrap="square" rtlCol="0">
            <a:spAutoFit/>
          </a:bodyPr>
          <a:lstStyle/>
          <a:p>
            <a:pPr marL="342900" indent="-342900">
              <a:buFont typeface="Wingdings" panose="05000000000000000000" pitchFamily="2" charset="2"/>
              <a:buChar char="v"/>
            </a:pPr>
            <a:r>
              <a:rPr lang="en-US" sz="2000" dirty="0"/>
              <a:t>County extends eviction moratorium to </a:t>
            </a:r>
            <a:r>
              <a:rPr lang="en-US" sz="2000" b="1" u="sng" dirty="0">
                <a:solidFill>
                  <a:schemeClr val="accent3">
                    <a:lumMod val="60000"/>
                    <a:lumOff val="40000"/>
                  </a:schemeClr>
                </a:solidFill>
              </a:rPr>
              <a:t>July 28, 2020</a:t>
            </a:r>
            <a:r>
              <a:rPr lang="en-US" sz="2000" dirty="0"/>
              <a:t>.</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dirty="0"/>
              <a:t>Courts will not accept UD actions till </a:t>
            </a:r>
            <a:r>
              <a:rPr lang="en-US" sz="2000" b="1" u="sng" dirty="0">
                <a:solidFill>
                  <a:schemeClr val="accent3">
                    <a:lumMod val="60000"/>
                    <a:lumOff val="40000"/>
                  </a:schemeClr>
                </a:solidFill>
              </a:rPr>
              <a:t>September 1</a:t>
            </a:r>
            <a:r>
              <a:rPr lang="en-US" sz="2000" b="1" u="sng" baseline="30000" dirty="0">
                <a:solidFill>
                  <a:schemeClr val="accent3">
                    <a:lumMod val="60000"/>
                    <a:lumOff val="40000"/>
                  </a:schemeClr>
                </a:solidFill>
              </a:rPr>
              <a:t>st</a:t>
            </a:r>
            <a:r>
              <a:rPr lang="en-US" sz="2000" b="1" u="sng" dirty="0">
                <a:solidFill>
                  <a:schemeClr val="accent3">
                    <a:lumMod val="60000"/>
                    <a:lumOff val="40000"/>
                  </a:schemeClr>
                </a:solidFill>
              </a:rPr>
              <a:t>, 2020</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dirty="0"/>
              <a:t>Tenants who can establish written proof of experiencing hardship from Covid-19, are given </a:t>
            </a:r>
            <a:r>
              <a:rPr lang="en-US" sz="2000" b="1" u="sng" dirty="0">
                <a:solidFill>
                  <a:schemeClr val="accent3">
                    <a:lumMod val="60000"/>
                    <a:lumOff val="40000"/>
                  </a:schemeClr>
                </a:solidFill>
              </a:rPr>
              <a:t>90-days to repay unpaid rent</a:t>
            </a:r>
            <a:r>
              <a:rPr lang="en-US" sz="2000" dirty="0"/>
              <a:t>. </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dirty="0"/>
              <a:t>If they continue to experience hardship beyond 90days, they will be given another 90 days, for a total of </a:t>
            </a:r>
            <a:r>
              <a:rPr lang="en-US" sz="2000" b="1" u="sng" dirty="0">
                <a:solidFill>
                  <a:schemeClr val="accent3">
                    <a:lumMod val="60000"/>
                    <a:lumOff val="40000"/>
                  </a:schemeClr>
                </a:solidFill>
              </a:rPr>
              <a:t>6 months</a:t>
            </a:r>
            <a:r>
              <a:rPr lang="en-US" sz="2000" dirty="0"/>
              <a:t>.</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dirty="0"/>
              <a:t>Once emergency ordinance ends, tenants have 90 days to pay all unpaid rent. If hardship can be proven, they can get </a:t>
            </a:r>
            <a:r>
              <a:rPr lang="en-US" sz="2000" b="1" u="sng" dirty="0">
                <a:solidFill>
                  <a:schemeClr val="accent3">
                    <a:lumMod val="60000"/>
                    <a:lumOff val="40000"/>
                  </a:schemeClr>
                </a:solidFill>
              </a:rPr>
              <a:t>an extension of 30-180 days </a:t>
            </a:r>
            <a:r>
              <a:rPr lang="en-US" sz="2000" dirty="0"/>
              <a:t>to pay .</a:t>
            </a:r>
          </a:p>
        </p:txBody>
      </p:sp>
    </p:spTree>
    <p:extLst>
      <p:ext uri="{BB962C8B-B14F-4D97-AF65-F5344CB8AC3E}">
        <p14:creationId xmlns:p14="http://schemas.microsoft.com/office/powerpoint/2010/main" val="343344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1E88A-C926-4D5A-BF5B-FC7D9937AA1C}"/>
              </a:ext>
            </a:extLst>
          </p:cNvPr>
          <p:cNvSpPr>
            <a:spLocks noGrp="1"/>
          </p:cNvSpPr>
          <p:nvPr>
            <p:ph type="title"/>
          </p:nvPr>
        </p:nvSpPr>
        <p:spPr/>
        <p:txBody>
          <a:bodyPr/>
          <a:lstStyle/>
          <a:p>
            <a:r>
              <a:rPr lang="en-US" dirty="0"/>
              <a:t>Post Covid-19 Strategy – unpaid rent</a:t>
            </a:r>
          </a:p>
        </p:txBody>
      </p:sp>
      <p:sp>
        <p:nvSpPr>
          <p:cNvPr id="3" name="Content Placeholder 2">
            <a:extLst>
              <a:ext uri="{FF2B5EF4-FFF2-40B4-BE49-F238E27FC236}">
                <a16:creationId xmlns:a16="http://schemas.microsoft.com/office/drawing/2014/main" id="{B912D168-65FA-4381-AFD1-418159AB808F}"/>
              </a:ext>
            </a:extLst>
          </p:cNvPr>
          <p:cNvSpPr>
            <a:spLocks noGrp="1"/>
          </p:cNvSpPr>
          <p:nvPr>
            <p:ph idx="1"/>
          </p:nvPr>
        </p:nvSpPr>
        <p:spPr>
          <a:xfrm>
            <a:off x="233464" y="1926077"/>
            <a:ext cx="11614825" cy="4552544"/>
          </a:xfrm>
        </p:spPr>
        <p:txBody>
          <a:bodyPr>
            <a:normAutofit/>
          </a:bodyPr>
          <a:lstStyle/>
          <a:p>
            <a:pPr marL="0" indent="0">
              <a:buNone/>
            </a:pPr>
            <a:r>
              <a:rPr lang="en-US" dirty="0"/>
              <a:t>When all else fails, Bornstein Law can initiate legal action in court</a:t>
            </a:r>
          </a:p>
          <a:p>
            <a:pPr marL="0" indent="0">
              <a:buNone/>
            </a:pPr>
            <a:endParaRPr lang="en-US" b="1" dirty="0"/>
          </a:p>
          <a:p>
            <a:pPr marL="0" indent="0">
              <a:buNone/>
            </a:pPr>
            <a:r>
              <a:rPr lang="en-US" b="1" u="sng" dirty="0"/>
              <a:t>Small Claims Court</a:t>
            </a:r>
            <a:endParaRPr lang="en-US" u="sng" dirty="0"/>
          </a:p>
          <a:p>
            <a:pPr lvl="0" fontAlgn="base">
              <a:buFont typeface="Courier New" panose="02070309020205020404" pitchFamily="49" charset="0"/>
              <a:buChar char="o"/>
            </a:pPr>
            <a:r>
              <a:rPr lang="en-US" dirty="0"/>
              <a:t>California prohibits attorneys from appearing in Small Claims Court. Instead, we will prosecute the case "behind the scenes." However, if the tenant appeals an adverse judgment, an attorney then can appear in court with you.</a:t>
            </a:r>
          </a:p>
          <a:p>
            <a:pPr marL="0" lvl="0" indent="0" fontAlgn="base">
              <a:buNone/>
            </a:pPr>
            <a:endParaRPr lang="en-US" dirty="0"/>
          </a:p>
          <a:p>
            <a:pPr marL="0" lvl="0" indent="0" fontAlgn="base">
              <a:buNone/>
            </a:pPr>
            <a:r>
              <a:rPr lang="en-US" dirty="0"/>
              <a:t>Bornstein Law will commence the paperwork in civil court and ensure proper "service of process," as well as give you pointers for your appearance in front of the judge.</a:t>
            </a:r>
          </a:p>
          <a:p>
            <a:pPr marL="0" lvl="0" indent="0" fontAlgn="base">
              <a:buNone/>
            </a:pPr>
            <a:r>
              <a:rPr lang="en-US" dirty="0"/>
              <a:t>If the final judgment is entered in favor of the landlord, Bornstein Law will demand payment of back rent owed and if payment is not forthcoming, will escalate our collection efforts.</a:t>
            </a:r>
          </a:p>
          <a:p>
            <a:endParaRPr lang="en-US" dirty="0"/>
          </a:p>
        </p:txBody>
      </p:sp>
      <p:sp>
        <p:nvSpPr>
          <p:cNvPr id="4" name="TextBox 3">
            <a:extLst>
              <a:ext uri="{FF2B5EF4-FFF2-40B4-BE49-F238E27FC236}">
                <a16:creationId xmlns:a16="http://schemas.microsoft.com/office/drawing/2014/main" id="{6E63ECDE-621C-4604-AE56-C06FF4AE9DBB}"/>
              </a:ext>
            </a:extLst>
          </p:cNvPr>
          <p:cNvSpPr txBox="1"/>
          <p:nvPr/>
        </p:nvSpPr>
        <p:spPr>
          <a:xfrm>
            <a:off x="8345617" y="1997413"/>
            <a:ext cx="3612919" cy="646331"/>
          </a:xfrm>
          <a:prstGeom prst="rect">
            <a:avLst/>
          </a:prstGeom>
          <a:noFill/>
        </p:spPr>
        <p:txBody>
          <a:bodyPr wrap="square" rtlCol="0">
            <a:spAutoFit/>
          </a:bodyPr>
          <a:lstStyle/>
          <a:p>
            <a:r>
              <a:rPr lang="en-US" b="1" dirty="0">
                <a:solidFill>
                  <a:schemeClr val="accent3"/>
                </a:solidFill>
              </a:rPr>
              <a:t>Under $10,000: Small Claims Court</a:t>
            </a:r>
          </a:p>
          <a:p>
            <a:r>
              <a:rPr lang="en-US" b="1" dirty="0">
                <a:solidFill>
                  <a:schemeClr val="accent3"/>
                </a:solidFill>
              </a:rPr>
              <a:t>Over $10,000: Superior Court</a:t>
            </a:r>
          </a:p>
        </p:txBody>
      </p:sp>
    </p:spTree>
    <p:extLst>
      <p:ext uri="{BB962C8B-B14F-4D97-AF65-F5344CB8AC3E}">
        <p14:creationId xmlns:p14="http://schemas.microsoft.com/office/powerpoint/2010/main" val="2426416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46382-D6A1-4D44-851E-6CF6589B8739}"/>
              </a:ext>
            </a:extLst>
          </p:cNvPr>
          <p:cNvSpPr>
            <a:spLocks noGrp="1"/>
          </p:cNvSpPr>
          <p:nvPr>
            <p:ph type="title"/>
          </p:nvPr>
        </p:nvSpPr>
        <p:spPr/>
        <p:txBody>
          <a:bodyPr/>
          <a:lstStyle/>
          <a:p>
            <a:r>
              <a:rPr lang="en-US" dirty="0"/>
              <a:t>3-Pronged Approach to Rent Debt</a:t>
            </a:r>
          </a:p>
        </p:txBody>
      </p:sp>
      <p:sp>
        <p:nvSpPr>
          <p:cNvPr id="3" name="Content Placeholder 2">
            <a:extLst>
              <a:ext uri="{FF2B5EF4-FFF2-40B4-BE49-F238E27FC236}">
                <a16:creationId xmlns:a16="http://schemas.microsoft.com/office/drawing/2014/main" id="{7E4F8E23-878B-4D51-9435-B0BAC8EC4607}"/>
              </a:ext>
            </a:extLst>
          </p:cNvPr>
          <p:cNvSpPr>
            <a:spLocks noGrp="1"/>
          </p:cNvSpPr>
          <p:nvPr>
            <p:ph idx="1"/>
          </p:nvPr>
        </p:nvSpPr>
        <p:spPr/>
        <p:txBody>
          <a:bodyPr>
            <a:normAutofit fontScale="92500"/>
          </a:bodyPr>
          <a:lstStyle/>
          <a:p>
            <a:r>
              <a:rPr lang="en-US" b="1" dirty="0"/>
              <a:t>One</a:t>
            </a:r>
            <a:br>
              <a:rPr lang="en-US" dirty="0"/>
            </a:br>
            <a:r>
              <a:rPr lang="en-US" dirty="0"/>
              <a:t>We can send collection letters to the tenant once the final due date has come and passed. Check with our office to ascertain when the tenant’s right to pay back the debt expires.</a:t>
            </a:r>
          </a:p>
          <a:p>
            <a:r>
              <a:rPr lang="en-US" dirty="0"/>
              <a:t> </a:t>
            </a:r>
          </a:p>
          <a:p>
            <a:r>
              <a:rPr lang="en-US" b="1" dirty="0"/>
              <a:t>Two</a:t>
            </a:r>
            <a:br>
              <a:rPr lang="en-US" dirty="0"/>
            </a:br>
            <a:r>
              <a:rPr lang="en-US" dirty="0"/>
              <a:t>If our collection efforts are unsuccessful, we will commence legal action in Small Claims Court or Superior Court, depending on the dollar amount owed.</a:t>
            </a:r>
          </a:p>
          <a:p>
            <a:r>
              <a:rPr lang="en-US" dirty="0"/>
              <a:t> </a:t>
            </a:r>
          </a:p>
          <a:p>
            <a:r>
              <a:rPr lang="en-US" b="1" dirty="0"/>
              <a:t>Three</a:t>
            </a:r>
            <a:br>
              <a:rPr lang="en-US" dirty="0"/>
            </a:br>
            <a:r>
              <a:rPr lang="en-US" dirty="0"/>
              <a:t>If there is current rent due, we will simultaneously serve a three-day notice to pay rent or quit.  </a:t>
            </a:r>
            <a:br>
              <a:rPr lang="en-US" dirty="0"/>
            </a:br>
            <a:endParaRPr lang="en-US" dirty="0"/>
          </a:p>
          <a:p>
            <a:endParaRPr lang="en-US" dirty="0"/>
          </a:p>
        </p:txBody>
      </p:sp>
    </p:spTree>
    <p:extLst>
      <p:ext uri="{BB962C8B-B14F-4D97-AF65-F5344CB8AC3E}">
        <p14:creationId xmlns:p14="http://schemas.microsoft.com/office/powerpoint/2010/main" val="23862079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7F480385-798E-4970-A403-374832F508B8}"/>
              </a:ext>
            </a:extLst>
          </p:cNvPr>
          <p:cNvSpPr/>
          <p:nvPr/>
        </p:nvSpPr>
        <p:spPr>
          <a:xfrm>
            <a:off x="0" y="5630779"/>
            <a:ext cx="12254288" cy="168511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D4B1621F-CB5A-40BE-8DA0-6B81BBE21B62}"/>
              </a:ext>
            </a:extLst>
          </p:cNvPr>
          <p:cNvSpPr/>
          <p:nvPr/>
        </p:nvSpPr>
        <p:spPr>
          <a:xfrm>
            <a:off x="5057272" y="1819858"/>
            <a:ext cx="7134728" cy="3838074"/>
          </a:xfrm>
          <a:prstGeom prst="rect">
            <a:avLst/>
          </a:prstGeom>
          <a:solidFill>
            <a:schemeClr val="tx1">
              <a:lumMod val="85000"/>
            </a:schemeClr>
          </a:solidFill>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a:extLst>
              <a:ext uri="{FF2B5EF4-FFF2-40B4-BE49-F238E27FC236}">
                <a16:creationId xmlns:a16="http://schemas.microsoft.com/office/drawing/2014/main" id="{A3D17B78-3D37-4197-87F6-4D1B35AEAA9D}"/>
              </a:ext>
            </a:extLst>
          </p:cNvPr>
          <p:cNvSpPr>
            <a:spLocks noGrp="1"/>
          </p:cNvSpPr>
          <p:nvPr>
            <p:ph type="title"/>
          </p:nvPr>
        </p:nvSpPr>
        <p:spPr>
          <a:xfrm>
            <a:off x="1202919" y="284176"/>
            <a:ext cx="9784080" cy="710613"/>
          </a:xfrm>
        </p:spPr>
        <p:txBody>
          <a:bodyPr/>
          <a:lstStyle/>
          <a:p>
            <a:pPr algn="ctr"/>
            <a:r>
              <a:rPr lang="en-US" dirty="0"/>
              <a:t>Bornstein Law Hybrid strategy</a:t>
            </a:r>
          </a:p>
        </p:txBody>
      </p:sp>
      <p:sp>
        <p:nvSpPr>
          <p:cNvPr id="4" name="Callout: Down Arrow 3">
            <a:extLst>
              <a:ext uri="{FF2B5EF4-FFF2-40B4-BE49-F238E27FC236}">
                <a16:creationId xmlns:a16="http://schemas.microsoft.com/office/drawing/2014/main" id="{185405E5-3BEF-413F-B6F4-4338CEFBF017}"/>
              </a:ext>
            </a:extLst>
          </p:cNvPr>
          <p:cNvSpPr/>
          <p:nvPr/>
        </p:nvSpPr>
        <p:spPr>
          <a:xfrm>
            <a:off x="445640" y="1867156"/>
            <a:ext cx="2502808" cy="1797519"/>
          </a:xfrm>
          <a:prstGeom prst="downArrow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Covid-19 Rent Debt</a:t>
            </a:r>
          </a:p>
        </p:txBody>
      </p:sp>
      <p:sp>
        <p:nvSpPr>
          <p:cNvPr id="13" name="Callout: Left Arrow 12">
            <a:extLst>
              <a:ext uri="{FF2B5EF4-FFF2-40B4-BE49-F238E27FC236}">
                <a16:creationId xmlns:a16="http://schemas.microsoft.com/office/drawing/2014/main" id="{5F9EEFB3-4C56-4FEA-8173-A3A1EA521951}"/>
              </a:ext>
            </a:extLst>
          </p:cNvPr>
          <p:cNvSpPr/>
          <p:nvPr/>
        </p:nvSpPr>
        <p:spPr>
          <a:xfrm>
            <a:off x="6204112" y="3664675"/>
            <a:ext cx="3276716" cy="1876641"/>
          </a:xfrm>
          <a:prstGeom prst="leftArrow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If  rent </a:t>
            </a:r>
            <a:r>
              <a:rPr lang="en-US" b="1"/>
              <a:t>debt unpaid,</a:t>
            </a:r>
            <a:endParaRPr lang="en-US" b="1" dirty="0"/>
          </a:p>
          <a:p>
            <a:pPr algn="ctr"/>
            <a:r>
              <a:rPr lang="en-US" b="1" dirty="0"/>
              <a:t>File Eviction Lawsuit</a:t>
            </a:r>
          </a:p>
        </p:txBody>
      </p:sp>
      <p:sp>
        <p:nvSpPr>
          <p:cNvPr id="15" name="Callout: Right Arrow 14">
            <a:extLst>
              <a:ext uri="{FF2B5EF4-FFF2-40B4-BE49-F238E27FC236}">
                <a16:creationId xmlns:a16="http://schemas.microsoft.com/office/drawing/2014/main" id="{2EC1217D-7C74-4798-A21C-77529FCDDACF}"/>
              </a:ext>
            </a:extLst>
          </p:cNvPr>
          <p:cNvSpPr/>
          <p:nvPr/>
        </p:nvSpPr>
        <p:spPr>
          <a:xfrm>
            <a:off x="741945" y="3738895"/>
            <a:ext cx="2868127" cy="1685118"/>
          </a:xfrm>
          <a:prstGeom prst="rightArrowCallou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File Small Claims</a:t>
            </a:r>
            <a:endParaRPr lang="en-US" b="1" dirty="0"/>
          </a:p>
        </p:txBody>
      </p:sp>
      <p:sp>
        <p:nvSpPr>
          <p:cNvPr id="16" name="Rectangle: Rounded Corners 15">
            <a:extLst>
              <a:ext uri="{FF2B5EF4-FFF2-40B4-BE49-F238E27FC236}">
                <a16:creationId xmlns:a16="http://schemas.microsoft.com/office/drawing/2014/main" id="{8251EBE7-4850-4291-B470-5C3812ADC245}"/>
              </a:ext>
            </a:extLst>
          </p:cNvPr>
          <p:cNvSpPr/>
          <p:nvPr/>
        </p:nvSpPr>
        <p:spPr>
          <a:xfrm>
            <a:off x="1756609" y="6243253"/>
            <a:ext cx="7134728" cy="872367"/>
          </a:xfrm>
          <a:prstGeom prst="roundRect">
            <a:avLst/>
          </a:prstGeom>
          <a:solidFill>
            <a:schemeClr val="accent1">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b="1" dirty="0"/>
              <a:t>Best leverage for a favorable negotiation</a:t>
            </a:r>
          </a:p>
        </p:txBody>
      </p:sp>
      <p:sp>
        <p:nvSpPr>
          <p:cNvPr id="19" name="Callout: Down Arrow 18">
            <a:extLst>
              <a:ext uri="{FF2B5EF4-FFF2-40B4-BE49-F238E27FC236}">
                <a16:creationId xmlns:a16="http://schemas.microsoft.com/office/drawing/2014/main" id="{87549FFE-28FC-49D2-9811-228DE9DC9B8A}"/>
              </a:ext>
            </a:extLst>
          </p:cNvPr>
          <p:cNvSpPr/>
          <p:nvPr/>
        </p:nvSpPr>
        <p:spPr>
          <a:xfrm>
            <a:off x="3828765" y="4277149"/>
            <a:ext cx="2336073" cy="1966104"/>
          </a:xfrm>
          <a:prstGeom prst="downArrowCallou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Serve Eviction Lawsuit and </a:t>
            </a:r>
          </a:p>
          <a:p>
            <a:pPr algn="ctr"/>
            <a:r>
              <a:rPr lang="en-US" b="1" dirty="0"/>
              <a:t>Small Claims</a:t>
            </a:r>
          </a:p>
        </p:txBody>
      </p:sp>
      <p:sp>
        <p:nvSpPr>
          <p:cNvPr id="20" name="Callout: Down Arrow 19">
            <a:extLst>
              <a:ext uri="{FF2B5EF4-FFF2-40B4-BE49-F238E27FC236}">
                <a16:creationId xmlns:a16="http://schemas.microsoft.com/office/drawing/2014/main" id="{6F61BB66-1973-4BC8-9C60-6A79FE9DDA23}"/>
              </a:ext>
            </a:extLst>
          </p:cNvPr>
          <p:cNvSpPr/>
          <p:nvPr/>
        </p:nvSpPr>
        <p:spPr>
          <a:xfrm>
            <a:off x="10046766" y="1924937"/>
            <a:ext cx="1880465" cy="1593125"/>
          </a:xfrm>
          <a:prstGeom prst="downArrow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t>Post Covid-19 Rent Debt</a:t>
            </a:r>
            <a:endParaRPr lang="en-US" b="1" dirty="0"/>
          </a:p>
        </p:txBody>
      </p:sp>
      <p:sp>
        <p:nvSpPr>
          <p:cNvPr id="21" name="Callout: Left Arrow 20">
            <a:extLst>
              <a:ext uri="{FF2B5EF4-FFF2-40B4-BE49-F238E27FC236}">
                <a16:creationId xmlns:a16="http://schemas.microsoft.com/office/drawing/2014/main" id="{187DD58B-BBA5-4291-BA62-45A9893C2BA6}"/>
              </a:ext>
            </a:extLst>
          </p:cNvPr>
          <p:cNvSpPr/>
          <p:nvPr/>
        </p:nvSpPr>
        <p:spPr>
          <a:xfrm>
            <a:off x="9516866" y="3742823"/>
            <a:ext cx="2070319" cy="1593125"/>
          </a:xfrm>
          <a:prstGeom prst="leftArrowCallou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Issue 3-Day Notice</a:t>
            </a:r>
          </a:p>
        </p:txBody>
      </p:sp>
      <p:sp>
        <p:nvSpPr>
          <p:cNvPr id="3" name="TextBox 2">
            <a:extLst>
              <a:ext uri="{FF2B5EF4-FFF2-40B4-BE49-F238E27FC236}">
                <a16:creationId xmlns:a16="http://schemas.microsoft.com/office/drawing/2014/main" id="{FD724430-696D-47A2-B532-4CB2E11E4591}"/>
              </a:ext>
            </a:extLst>
          </p:cNvPr>
          <p:cNvSpPr txBox="1"/>
          <p:nvPr/>
        </p:nvSpPr>
        <p:spPr>
          <a:xfrm>
            <a:off x="2305556" y="911371"/>
            <a:ext cx="7578806" cy="646331"/>
          </a:xfrm>
          <a:prstGeom prst="rect">
            <a:avLst/>
          </a:prstGeom>
          <a:noFill/>
        </p:spPr>
        <p:txBody>
          <a:bodyPr wrap="none" rtlCol="0">
            <a:spAutoFit/>
          </a:bodyPr>
          <a:lstStyle/>
          <a:p>
            <a:r>
              <a:rPr lang="en-US" sz="3600" b="1" dirty="0">
                <a:solidFill>
                  <a:schemeClr val="bg1"/>
                </a:solidFill>
              </a:rPr>
              <a:t>Litigation Approach – Post COVID-19 </a:t>
            </a:r>
          </a:p>
        </p:txBody>
      </p:sp>
    </p:spTree>
    <p:extLst>
      <p:ext uri="{BB962C8B-B14F-4D97-AF65-F5344CB8AC3E}">
        <p14:creationId xmlns:p14="http://schemas.microsoft.com/office/powerpoint/2010/main" val="6000630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445DA787-2117-4776-8C45-2CADB5F6AA66}"/>
              </a:ext>
            </a:extLst>
          </p:cNvPr>
          <p:cNvGraphicFramePr>
            <a:graphicFrameLocks noChangeAspect="1"/>
          </p:cNvGraphicFramePr>
          <p:nvPr>
            <p:extLst>
              <p:ext uri="{D42A27DB-BD31-4B8C-83A1-F6EECF244321}">
                <p14:modId xmlns:p14="http://schemas.microsoft.com/office/powerpoint/2010/main" val="2111450772"/>
              </p:ext>
            </p:extLst>
          </p:nvPr>
        </p:nvGraphicFramePr>
        <p:xfrm>
          <a:off x="4320756" y="-204538"/>
          <a:ext cx="6340838" cy="8205537"/>
        </p:xfrm>
        <a:graphic>
          <a:graphicData uri="http://schemas.openxmlformats.org/presentationml/2006/ole">
            <mc:AlternateContent xmlns:mc="http://schemas.openxmlformats.org/markup-compatibility/2006">
              <mc:Choice xmlns:v="urn:schemas-microsoft-com:vml" Requires="v">
                <p:oleObj spid="_x0000_s1093" name="Acrobat Document" r:id="rId3" imgW="4663430" imgH="6035040" progId="AcroExch.Document.7">
                  <p:embed/>
                </p:oleObj>
              </mc:Choice>
              <mc:Fallback>
                <p:oleObj name="Acrobat Document" r:id="rId3" imgW="4663430" imgH="6035040" progId="AcroExch.Document.7">
                  <p:embed/>
                  <p:pic>
                    <p:nvPicPr>
                      <p:cNvPr id="0" name=""/>
                      <p:cNvPicPr/>
                      <p:nvPr/>
                    </p:nvPicPr>
                    <p:blipFill>
                      <a:blip r:embed="rId4"/>
                      <a:stretch>
                        <a:fillRect/>
                      </a:stretch>
                    </p:blipFill>
                    <p:spPr>
                      <a:xfrm>
                        <a:off x="4320756" y="-204538"/>
                        <a:ext cx="6340838" cy="8205537"/>
                      </a:xfrm>
                      <a:prstGeom prst="rect">
                        <a:avLst/>
                      </a:prstGeom>
                    </p:spPr>
                  </p:pic>
                </p:oleObj>
              </mc:Fallback>
            </mc:AlternateContent>
          </a:graphicData>
        </a:graphic>
      </p:graphicFrame>
      <p:sp>
        <p:nvSpPr>
          <p:cNvPr id="2" name="TextBox 1">
            <a:extLst>
              <a:ext uri="{FF2B5EF4-FFF2-40B4-BE49-F238E27FC236}">
                <a16:creationId xmlns:a16="http://schemas.microsoft.com/office/drawing/2014/main" id="{F0555921-82B7-46B0-B6D9-C2E108C9BCC8}"/>
              </a:ext>
            </a:extLst>
          </p:cNvPr>
          <p:cNvSpPr txBox="1"/>
          <p:nvPr/>
        </p:nvSpPr>
        <p:spPr>
          <a:xfrm>
            <a:off x="625642" y="324853"/>
            <a:ext cx="2538663" cy="1077218"/>
          </a:xfrm>
          <a:prstGeom prst="rect">
            <a:avLst/>
          </a:prstGeom>
          <a:noFill/>
        </p:spPr>
        <p:txBody>
          <a:bodyPr wrap="square" rtlCol="0">
            <a:spAutoFit/>
          </a:bodyPr>
          <a:lstStyle/>
          <a:p>
            <a:pPr algn="ctr"/>
            <a:r>
              <a:rPr lang="en-US" sz="3200" b="1" dirty="0">
                <a:solidFill>
                  <a:schemeClr val="accent6"/>
                </a:solidFill>
              </a:rPr>
              <a:t>Buy Out Strategy</a:t>
            </a:r>
          </a:p>
        </p:txBody>
      </p:sp>
    </p:spTree>
    <p:extLst>
      <p:ext uri="{BB962C8B-B14F-4D97-AF65-F5344CB8AC3E}">
        <p14:creationId xmlns:p14="http://schemas.microsoft.com/office/powerpoint/2010/main" val="33178030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p20"/>
          <p:cNvSpPr txBox="1">
            <a:spLocks noGrp="1"/>
          </p:cNvSpPr>
          <p:nvPr>
            <p:ph type="title"/>
          </p:nvPr>
        </p:nvSpPr>
        <p:spPr>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accent1"/>
              </a:buClr>
              <a:buSzPts val="3600"/>
              <a:buFont typeface="Trebuchet MS"/>
              <a:buNone/>
            </a:pPr>
            <a:r>
              <a:rPr lang="en-US"/>
              <a:t>Staying in touch - this is a fluid situation.</a:t>
            </a:r>
            <a:endParaRPr/>
          </a:p>
        </p:txBody>
      </p:sp>
      <p:sp>
        <p:nvSpPr>
          <p:cNvPr id="3" name="Content Placeholder 2">
            <a:extLst>
              <a:ext uri="{FF2B5EF4-FFF2-40B4-BE49-F238E27FC236}">
                <a16:creationId xmlns:a16="http://schemas.microsoft.com/office/drawing/2014/main" id="{296BB164-D832-4B3D-A035-884C96B1510B}"/>
              </a:ext>
            </a:extLst>
          </p:cNvPr>
          <p:cNvSpPr>
            <a:spLocks noGrp="1"/>
          </p:cNvSpPr>
          <p:nvPr>
            <p:ph idx="1"/>
          </p:nvPr>
        </p:nvSpPr>
        <p:spPr>
          <a:xfrm>
            <a:off x="677334" y="2160589"/>
            <a:ext cx="8596668" cy="1497011"/>
          </a:xfrm>
        </p:spPr>
        <p:txBody>
          <a:bodyPr>
            <a:noAutofit/>
          </a:bodyPr>
          <a:lstStyle/>
          <a:p>
            <a:pPr marL="0" lvl="0" indent="0" algn="ctr">
              <a:spcBef>
                <a:spcPts val="0"/>
              </a:spcBef>
              <a:buNone/>
            </a:pPr>
            <a:r>
              <a:rPr lang="en-US" sz="3200" dirty="0"/>
              <a:t>We look forward to continuing the conversation.</a:t>
            </a:r>
          </a:p>
          <a:p>
            <a:pPr marL="0" lvl="0" indent="0" algn="ctr">
              <a:spcBef>
                <a:spcPts val="0"/>
              </a:spcBef>
              <a:buNone/>
            </a:pPr>
            <a:r>
              <a:rPr lang="en-US" sz="3200" u="sng" dirty="0">
                <a:solidFill>
                  <a:schemeClr val="hlink"/>
                </a:solidFill>
                <a:hlinkClick r:id="rId3"/>
              </a:rPr>
              <a:t>www.facebook.com/bornsteinlaw</a:t>
            </a:r>
            <a:endParaRPr lang="en-US" sz="3200" dirty="0"/>
          </a:p>
          <a:p>
            <a:pPr marL="0" lvl="0" indent="0" algn="ctr">
              <a:spcBef>
                <a:spcPts val="0"/>
              </a:spcBef>
              <a:buNone/>
            </a:pPr>
            <a:endParaRPr lang="en-US" sz="3200" dirty="0"/>
          </a:p>
          <a:p>
            <a:pPr marL="0" lvl="0" indent="0" algn="ctr">
              <a:spcBef>
                <a:spcPts val="0"/>
              </a:spcBef>
              <a:buNone/>
            </a:pPr>
            <a:r>
              <a:rPr lang="en-US" sz="3200" dirty="0"/>
              <a:t>Get dialed into updates</a:t>
            </a:r>
            <a:br>
              <a:rPr lang="en-US" sz="3200" dirty="0"/>
            </a:br>
            <a:r>
              <a:rPr lang="en-US" sz="3200" u="sng" dirty="0">
                <a:solidFill>
                  <a:schemeClr val="hlink"/>
                </a:solidFill>
                <a:hlinkClick r:id="rId4"/>
              </a:rPr>
              <a:t>www.bornstein.law/subscribe</a:t>
            </a:r>
            <a:r>
              <a:rPr lang="en-US" sz="3200" dirty="0"/>
              <a:t> </a:t>
            </a:r>
          </a:p>
          <a:p>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8212" y="341262"/>
            <a:ext cx="4960621" cy="1380687"/>
          </a:xfrm>
        </p:spPr>
        <p:txBody>
          <a:bodyPr>
            <a:normAutofit/>
          </a:bodyPr>
          <a:lstStyle/>
          <a:p>
            <a:pPr algn="ctr"/>
            <a:r>
              <a:rPr lang="en-US" sz="6600" dirty="0">
                <a:solidFill>
                  <a:schemeClr val="accent1">
                    <a:lumMod val="75000"/>
                  </a:schemeClr>
                </a:solidFill>
                <a:effectLst>
                  <a:outerShdw blurRad="38100" dist="38100" dir="2700000" algn="tl">
                    <a:srgbClr val="000000">
                      <a:alpha val="43137"/>
                    </a:srgbClr>
                  </a:outerShdw>
                </a:effectLst>
                <a:latin typeface="Franklin Gothic Medium" panose="020B0603020102020204" pitchFamily="34" charset="0"/>
              </a:rPr>
              <a:t>THANK YOU! </a:t>
            </a:r>
          </a:p>
        </p:txBody>
      </p:sp>
      <p:sp>
        <p:nvSpPr>
          <p:cNvPr id="4" name="Rectangle 3"/>
          <p:cNvSpPr/>
          <p:nvPr/>
        </p:nvSpPr>
        <p:spPr>
          <a:xfrm>
            <a:off x="1942672" y="6040258"/>
            <a:ext cx="8839200" cy="677108"/>
          </a:xfrm>
          <a:prstGeom prst="rect">
            <a:avLst/>
          </a:prstGeom>
        </p:spPr>
        <p:txBody>
          <a:bodyPr wrap="square">
            <a:spAutoFit/>
          </a:bodyPr>
          <a:lstStyle/>
          <a:p>
            <a:pPr algn="ctr"/>
            <a:r>
              <a:rPr lang="en-US" sz="1100" b="1" dirty="0"/>
              <a:t>SAN FRANCISCO:</a:t>
            </a:r>
            <a:r>
              <a:rPr lang="en-US" sz="1100" dirty="0"/>
              <a:t>  507 Polk Street, Suite 310   San Francisco, CA 94102     p.  415-409-7611   f.   415-463-2349</a:t>
            </a:r>
          </a:p>
          <a:p>
            <a:pPr algn="ctr"/>
            <a:r>
              <a:rPr lang="en-US" sz="1100" b="1" dirty="0"/>
              <a:t>OAKLAND:</a:t>
            </a:r>
            <a:r>
              <a:rPr lang="en-US" sz="1100" dirty="0"/>
              <a:t>  482 W MacArthur Boulevard   Oakland, CA 94609     p.  510-836-0110   f.   510-836-0660</a:t>
            </a:r>
          </a:p>
          <a:p>
            <a:pPr algn="ctr"/>
            <a:r>
              <a:rPr lang="en-US" sz="1600" b="1" dirty="0">
                <a:hlinkClick r:id="rId2"/>
              </a:rPr>
              <a:t>www.bornstein.law</a:t>
            </a:r>
            <a:endParaRPr lang="en-US" sz="1600" dirty="0"/>
          </a:p>
        </p:txBody>
      </p:sp>
      <p:pic>
        <p:nvPicPr>
          <p:cNvPr id="5" name="Picture 2" descr="F:\Desktop\Yel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272" y="4113982"/>
            <a:ext cx="2286000" cy="149577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F:\Desktop\Twitt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13448" y="4094156"/>
            <a:ext cx="1535430" cy="153543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F:\Desktop\Fb.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700" y="4396413"/>
            <a:ext cx="3048000" cy="930916"/>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606BAD7C-4D17-4AF7-A96A-253F90EFD204}"/>
              </a:ext>
            </a:extLst>
          </p:cNvPr>
          <p:cNvSpPr txBox="1"/>
          <p:nvPr/>
        </p:nvSpPr>
        <p:spPr>
          <a:xfrm>
            <a:off x="2760884" y="2078414"/>
            <a:ext cx="6875279" cy="1200329"/>
          </a:xfrm>
          <a:prstGeom prst="rect">
            <a:avLst/>
          </a:prstGeom>
          <a:noFill/>
        </p:spPr>
        <p:txBody>
          <a:bodyPr wrap="none" rtlCol="0">
            <a:spAutoFit/>
          </a:bodyPr>
          <a:lstStyle/>
          <a:p>
            <a:pPr algn="ctr"/>
            <a:r>
              <a:rPr lang="en-US" sz="2400" dirty="0"/>
              <a:t>If you like to get a copy of today’s presentation,</a:t>
            </a:r>
          </a:p>
          <a:p>
            <a:pPr algn="ctr"/>
            <a:r>
              <a:rPr lang="en-US" sz="2400" dirty="0"/>
              <a:t>You can download it at</a:t>
            </a:r>
          </a:p>
          <a:p>
            <a:pPr algn="ctr"/>
            <a:r>
              <a:rPr lang="en-US" sz="2400" u="sng" dirty="0">
                <a:hlinkClick r:id="rId6"/>
              </a:rPr>
              <a:t>https://www.bornstein.law/recap/</a:t>
            </a:r>
            <a:endParaRPr lang="en-US" sz="2400" dirty="0"/>
          </a:p>
        </p:txBody>
      </p:sp>
    </p:spTree>
    <p:extLst>
      <p:ext uri="{BB962C8B-B14F-4D97-AF65-F5344CB8AC3E}">
        <p14:creationId xmlns:p14="http://schemas.microsoft.com/office/powerpoint/2010/main" val="3922454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3189" y="2052536"/>
            <a:ext cx="11285621" cy="4805464"/>
          </a:xfrm>
        </p:spPr>
        <p:txBody>
          <a:bodyPr>
            <a:noAutofit/>
          </a:bodyPr>
          <a:lstStyle/>
          <a:p>
            <a:pPr>
              <a:lnSpc>
                <a:spcPct val="200000"/>
              </a:lnSpc>
              <a:spcBef>
                <a:spcPts val="0"/>
              </a:spcBef>
              <a:buFont typeface="Wingdings" panose="05000000000000000000" pitchFamily="2" charset="2"/>
              <a:buChar char="q"/>
            </a:pPr>
            <a:r>
              <a:rPr lang="en-US" sz="3200" b="1" dirty="0">
                <a:solidFill>
                  <a:schemeClr val="accent3">
                    <a:lumMod val="60000"/>
                    <a:lumOff val="40000"/>
                  </a:schemeClr>
                </a:solidFill>
              </a:rPr>
              <a:t>Governor Newsome’s Order</a:t>
            </a:r>
          </a:p>
          <a:p>
            <a:pPr>
              <a:lnSpc>
                <a:spcPct val="200000"/>
              </a:lnSpc>
              <a:spcBef>
                <a:spcPts val="0"/>
              </a:spcBef>
              <a:buFont typeface="Wingdings" panose="05000000000000000000" pitchFamily="2" charset="2"/>
              <a:buChar char="q"/>
            </a:pPr>
            <a:r>
              <a:rPr lang="en-US" sz="3200" b="1" dirty="0">
                <a:solidFill>
                  <a:schemeClr val="accent3">
                    <a:lumMod val="60000"/>
                    <a:lumOff val="40000"/>
                  </a:schemeClr>
                </a:solidFill>
              </a:rPr>
              <a:t>Judicial Council Response</a:t>
            </a:r>
          </a:p>
          <a:p>
            <a:pPr>
              <a:lnSpc>
                <a:spcPct val="200000"/>
              </a:lnSpc>
              <a:spcBef>
                <a:spcPts val="0"/>
              </a:spcBef>
              <a:buFont typeface="Wingdings" panose="05000000000000000000" pitchFamily="2" charset="2"/>
              <a:buChar char="q"/>
            </a:pPr>
            <a:r>
              <a:rPr lang="en-US" sz="3200" b="1" dirty="0">
                <a:solidFill>
                  <a:schemeClr val="accent3">
                    <a:lumMod val="60000"/>
                    <a:lumOff val="40000"/>
                  </a:schemeClr>
                </a:solidFill>
              </a:rPr>
              <a:t> County Updates –  SF, Alameda, Contra Costa, San Mateo</a:t>
            </a:r>
          </a:p>
          <a:p>
            <a:pPr>
              <a:lnSpc>
                <a:spcPct val="200000"/>
              </a:lnSpc>
              <a:spcBef>
                <a:spcPts val="0"/>
              </a:spcBef>
              <a:buFont typeface="Wingdings" panose="05000000000000000000" pitchFamily="2" charset="2"/>
              <a:buChar char="q"/>
            </a:pPr>
            <a:r>
              <a:rPr lang="en-US" sz="3200" b="1" dirty="0">
                <a:solidFill>
                  <a:schemeClr val="accent3">
                    <a:lumMod val="60000"/>
                    <a:lumOff val="40000"/>
                  </a:schemeClr>
                </a:solidFill>
              </a:rPr>
              <a:t>Post-Covid-19 Strategy Re: Unpaid Rent</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2532185" cy="690596"/>
          </a:xfrm>
          <a:prstGeom prst="rect">
            <a:avLst/>
          </a:prstGeom>
        </p:spPr>
      </p:pic>
    </p:spTree>
    <p:extLst>
      <p:ext uri="{BB962C8B-B14F-4D97-AF65-F5344CB8AC3E}">
        <p14:creationId xmlns:p14="http://schemas.microsoft.com/office/powerpoint/2010/main" val="471240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06B79-7517-4404-9ECE-AD2790DE2815}"/>
              </a:ext>
            </a:extLst>
          </p:cNvPr>
          <p:cNvSpPr>
            <a:spLocks noGrp="1"/>
          </p:cNvSpPr>
          <p:nvPr>
            <p:ph type="title"/>
          </p:nvPr>
        </p:nvSpPr>
        <p:spPr>
          <a:xfrm>
            <a:off x="118421" y="120339"/>
            <a:ext cx="2107421" cy="613587"/>
          </a:xfrm>
        </p:spPr>
        <p:txBody>
          <a:bodyPr>
            <a:normAutofit fontScale="90000"/>
          </a:bodyPr>
          <a:lstStyle/>
          <a:p>
            <a:r>
              <a:rPr lang="en-US" dirty="0"/>
              <a:t>Covid-19</a:t>
            </a:r>
          </a:p>
        </p:txBody>
      </p:sp>
      <p:sp>
        <p:nvSpPr>
          <p:cNvPr id="3" name="Content Placeholder 2">
            <a:extLst>
              <a:ext uri="{FF2B5EF4-FFF2-40B4-BE49-F238E27FC236}">
                <a16:creationId xmlns:a16="http://schemas.microsoft.com/office/drawing/2014/main" id="{C2D1E8CB-40FE-4847-B675-4ACF3413B6F7}"/>
              </a:ext>
            </a:extLst>
          </p:cNvPr>
          <p:cNvSpPr>
            <a:spLocks noGrp="1"/>
          </p:cNvSpPr>
          <p:nvPr>
            <p:ph idx="1"/>
          </p:nvPr>
        </p:nvSpPr>
        <p:spPr>
          <a:xfrm>
            <a:off x="713870" y="2735578"/>
            <a:ext cx="9073705" cy="3023955"/>
          </a:xfrm>
        </p:spPr>
        <p:txBody>
          <a:bodyPr>
            <a:normAutofit/>
          </a:bodyPr>
          <a:lstStyle/>
          <a:p>
            <a:r>
              <a:rPr lang="en-US" dirty="0"/>
              <a:t>Governor Gavin Newsom issued a new executive order, N-71-20, extending authorization for local governments to halt evictions for renters impacted by the COVID-19 pandemic, </a:t>
            </a:r>
            <a:r>
              <a:rPr lang="en-US" b="1" u="sng" dirty="0">
                <a:solidFill>
                  <a:schemeClr val="accent6"/>
                </a:solidFill>
              </a:rPr>
              <a:t>through September 30.</a:t>
            </a:r>
          </a:p>
          <a:p>
            <a:endParaRPr lang="en-US" b="1" u="sng" dirty="0">
              <a:solidFill>
                <a:schemeClr val="accent6"/>
              </a:solidFill>
            </a:endParaRPr>
          </a:p>
          <a:p>
            <a:r>
              <a:rPr lang="en-US" dirty="0"/>
              <a:t>Under this rule, landlords cannot evict nonpaying tenants in the state if they are affected by the coronavirus pandemic by prohibiting "enforcement of evictions by law enforcement or courts" </a:t>
            </a:r>
          </a:p>
          <a:p>
            <a:pPr marL="0" indent="0">
              <a:buNone/>
            </a:pPr>
            <a:endParaRPr lang="en-US" dirty="0"/>
          </a:p>
        </p:txBody>
      </p:sp>
      <p:sp>
        <p:nvSpPr>
          <p:cNvPr id="4" name="Rectangle 3">
            <a:extLst>
              <a:ext uri="{FF2B5EF4-FFF2-40B4-BE49-F238E27FC236}">
                <a16:creationId xmlns:a16="http://schemas.microsoft.com/office/drawing/2014/main" id="{FE1DF79D-31EB-4BAA-9A4C-00D4E31DB6D6}"/>
              </a:ext>
            </a:extLst>
          </p:cNvPr>
          <p:cNvSpPr/>
          <p:nvPr/>
        </p:nvSpPr>
        <p:spPr>
          <a:xfrm>
            <a:off x="256670" y="733926"/>
            <a:ext cx="10523625" cy="1200329"/>
          </a:xfrm>
          <a:prstGeom prst="rect">
            <a:avLst/>
          </a:prstGeom>
        </p:spPr>
        <p:txBody>
          <a:bodyPr wrap="square">
            <a:spAutoFit/>
          </a:bodyPr>
          <a:lstStyle/>
          <a:p>
            <a:r>
              <a:rPr lang="en-US" sz="3600" b="1" dirty="0">
                <a:solidFill>
                  <a:srgbClr val="FF0000"/>
                </a:solidFill>
                <a:latin typeface="Graphik Web"/>
              </a:rPr>
              <a:t>California Gov. Newsom declares statewide</a:t>
            </a:r>
          </a:p>
          <a:p>
            <a:r>
              <a:rPr lang="en-US" sz="3600" b="1" dirty="0">
                <a:solidFill>
                  <a:srgbClr val="FF0000"/>
                </a:solidFill>
                <a:latin typeface="Graphik Web"/>
              </a:rPr>
              <a:t>moratorium on evictions for renters hit by coronavirus</a:t>
            </a:r>
            <a:endParaRPr lang="en-US" sz="3600" b="1" dirty="0">
              <a:solidFill>
                <a:srgbClr val="FF0000"/>
              </a:solidFill>
              <a:effectLst/>
              <a:latin typeface="Graphik Web"/>
            </a:endParaRPr>
          </a:p>
        </p:txBody>
      </p:sp>
    </p:spTree>
    <p:extLst>
      <p:ext uri="{BB962C8B-B14F-4D97-AF65-F5344CB8AC3E}">
        <p14:creationId xmlns:p14="http://schemas.microsoft.com/office/powerpoint/2010/main" val="3102538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B66C2D9-B50E-44B8-AD40-60D3B649BC09}"/>
              </a:ext>
            </a:extLst>
          </p:cNvPr>
          <p:cNvSpPr txBox="1">
            <a:spLocks/>
          </p:cNvSpPr>
          <p:nvPr/>
        </p:nvSpPr>
        <p:spPr>
          <a:xfrm>
            <a:off x="212086" y="262454"/>
            <a:ext cx="12653594" cy="910804"/>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4400" dirty="0">
                <a:solidFill>
                  <a:schemeClr val="accent6">
                    <a:lumMod val="75000"/>
                  </a:schemeClr>
                </a:solidFill>
                <a:highlight>
                  <a:srgbClr val="C0C0C0"/>
                </a:highlight>
              </a:rPr>
              <a:t>Judicial Council of California - Latest</a:t>
            </a:r>
          </a:p>
        </p:txBody>
      </p:sp>
      <p:sp>
        <p:nvSpPr>
          <p:cNvPr id="5" name="Subtitle 2">
            <a:extLst>
              <a:ext uri="{FF2B5EF4-FFF2-40B4-BE49-F238E27FC236}">
                <a16:creationId xmlns:a16="http://schemas.microsoft.com/office/drawing/2014/main" id="{4450AEAF-26F3-401F-9FEE-0E0D79573AC5}"/>
              </a:ext>
            </a:extLst>
          </p:cNvPr>
          <p:cNvSpPr txBox="1">
            <a:spLocks/>
          </p:cNvSpPr>
          <p:nvPr/>
        </p:nvSpPr>
        <p:spPr>
          <a:xfrm>
            <a:off x="261190" y="2399311"/>
            <a:ext cx="10168099" cy="415149"/>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sz="2000" dirty="0">
                <a:solidFill>
                  <a:schemeClr val="tx1"/>
                </a:solidFill>
              </a:rPr>
              <a:t>All unlawful detainer actions suspended –</a:t>
            </a:r>
            <a:r>
              <a:rPr lang="en-US" sz="2000" dirty="0"/>
              <a:t> </a:t>
            </a:r>
            <a:r>
              <a:rPr lang="en-US" sz="2000" dirty="0">
                <a:solidFill>
                  <a:schemeClr val="accent6">
                    <a:lumMod val="60000"/>
                    <a:lumOff val="40000"/>
                  </a:schemeClr>
                </a:solidFill>
              </a:rPr>
              <a:t>for </a:t>
            </a:r>
            <a:r>
              <a:rPr lang="en-US" sz="2800" b="1" dirty="0">
                <a:solidFill>
                  <a:schemeClr val="accent6">
                    <a:lumMod val="60000"/>
                    <a:lumOff val="40000"/>
                  </a:schemeClr>
                </a:solidFill>
              </a:rPr>
              <a:t>90 days </a:t>
            </a:r>
            <a:r>
              <a:rPr lang="en-US" sz="2800" b="1" u="sng" dirty="0">
                <a:solidFill>
                  <a:schemeClr val="accent6">
                    <a:lumMod val="60000"/>
                    <a:lumOff val="40000"/>
                  </a:schemeClr>
                </a:solidFill>
              </a:rPr>
              <a:t>after</a:t>
            </a:r>
            <a:r>
              <a:rPr lang="en-US" sz="2800" b="1" dirty="0">
                <a:solidFill>
                  <a:schemeClr val="accent6">
                    <a:lumMod val="60000"/>
                    <a:lumOff val="40000"/>
                  </a:schemeClr>
                </a:solidFill>
              </a:rPr>
              <a:t> </a:t>
            </a:r>
            <a:r>
              <a:rPr lang="en-US" sz="2000" b="1" dirty="0">
                <a:solidFill>
                  <a:schemeClr val="accent6">
                    <a:lumMod val="60000"/>
                    <a:lumOff val="40000"/>
                  </a:schemeClr>
                </a:solidFill>
              </a:rPr>
              <a:t>Covid-19 state of emergency ends</a:t>
            </a:r>
          </a:p>
          <a:p>
            <a:endParaRPr lang="en-US" sz="2000" dirty="0"/>
          </a:p>
        </p:txBody>
      </p:sp>
      <p:sp>
        <p:nvSpPr>
          <p:cNvPr id="6" name="TextBox 5">
            <a:extLst>
              <a:ext uri="{FF2B5EF4-FFF2-40B4-BE49-F238E27FC236}">
                <a16:creationId xmlns:a16="http://schemas.microsoft.com/office/drawing/2014/main" id="{69619A86-0707-415D-AFD5-5621D574A232}"/>
              </a:ext>
            </a:extLst>
          </p:cNvPr>
          <p:cNvSpPr txBox="1"/>
          <p:nvPr/>
        </p:nvSpPr>
        <p:spPr>
          <a:xfrm>
            <a:off x="425108" y="3332627"/>
            <a:ext cx="2785606" cy="707886"/>
          </a:xfrm>
          <a:prstGeom prst="rect">
            <a:avLst/>
          </a:prstGeom>
          <a:noFill/>
        </p:spPr>
        <p:txBody>
          <a:bodyPr wrap="square" rtlCol="0">
            <a:spAutoFit/>
          </a:bodyPr>
          <a:lstStyle/>
          <a:p>
            <a:r>
              <a:rPr lang="en-US" sz="2000" dirty="0"/>
              <a:t>New Rules approved :</a:t>
            </a:r>
          </a:p>
          <a:p>
            <a:endParaRPr lang="en-US" sz="2000" dirty="0"/>
          </a:p>
        </p:txBody>
      </p:sp>
      <p:sp>
        <p:nvSpPr>
          <p:cNvPr id="7" name="TextBox 6">
            <a:extLst>
              <a:ext uri="{FF2B5EF4-FFF2-40B4-BE49-F238E27FC236}">
                <a16:creationId xmlns:a16="http://schemas.microsoft.com/office/drawing/2014/main" id="{50D901FD-AC83-4B1B-BFE6-4AD8BB45B565}"/>
              </a:ext>
            </a:extLst>
          </p:cNvPr>
          <p:cNvSpPr txBox="1"/>
          <p:nvPr/>
        </p:nvSpPr>
        <p:spPr>
          <a:xfrm>
            <a:off x="440976" y="4047450"/>
            <a:ext cx="7047955" cy="1631216"/>
          </a:xfrm>
          <a:prstGeom prst="rect">
            <a:avLst/>
          </a:prstGeom>
          <a:noFill/>
        </p:spPr>
        <p:txBody>
          <a:bodyPr wrap="none" rtlCol="0">
            <a:spAutoFit/>
          </a:bodyPr>
          <a:lstStyle/>
          <a:p>
            <a:pPr marL="342900" indent="-342900">
              <a:buFont typeface="+mj-lt"/>
              <a:buAutoNum type="arabicPeriod"/>
            </a:pPr>
            <a:r>
              <a:rPr lang="en-US" sz="2000" dirty="0"/>
              <a:t>Suspend the issuance of a summons in a UD action</a:t>
            </a:r>
          </a:p>
          <a:p>
            <a:pPr marL="342900" indent="-342900">
              <a:buFont typeface="+mj-lt"/>
              <a:buAutoNum type="arabicPeriod"/>
            </a:pPr>
            <a:endParaRPr lang="en-US" sz="2000" dirty="0"/>
          </a:p>
          <a:p>
            <a:pPr marL="342900" indent="-342900">
              <a:buFont typeface="+mj-lt"/>
              <a:buAutoNum type="arabicPeriod"/>
            </a:pPr>
            <a:r>
              <a:rPr lang="en-US" sz="2000" dirty="0"/>
              <a:t>Prevent entry of default and/or default judgments in UD cases</a:t>
            </a:r>
          </a:p>
          <a:p>
            <a:pPr marL="342900" indent="-342900">
              <a:buFont typeface="+mj-lt"/>
              <a:buAutoNum type="arabicPeriod"/>
            </a:pPr>
            <a:endParaRPr lang="en-US" sz="2000" dirty="0"/>
          </a:p>
          <a:p>
            <a:pPr marL="342900" indent="-342900">
              <a:buFont typeface="+mj-lt"/>
              <a:buAutoNum type="arabicPeriod"/>
            </a:pPr>
            <a:r>
              <a:rPr lang="en-US" sz="2000" dirty="0"/>
              <a:t>UD Trials set no earlier than 60 days after request for a trial</a:t>
            </a:r>
          </a:p>
        </p:txBody>
      </p:sp>
      <p:sp>
        <p:nvSpPr>
          <p:cNvPr id="8" name="Right Brace 7">
            <a:extLst>
              <a:ext uri="{FF2B5EF4-FFF2-40B4-BE49-F238E27FC236}">
                <a16:creationId xmlns:a16="http://schemas.microsoft.com/office/drawing/2014/main" id="{BF984FBA-3F53-4EF1-AA82-16D584790C07}"/>
              </a:ext>
            </a:extLst>
          </p:cNvPr>
          <p:cNvSpPr/>
          <p:nvPr/>
        </p:nvSpPr>
        <p:spPr>
          <a:xfrm>
            <a:off x="7942991" y="3995333"/>
            <a:ext cx="346767" cy="1683333"/>
          </a:xfrm>
          <a:prstGeom prst="rightBrace">
            <a:avLst/>
          </a:prstGeom>
          <a:ln>
            <a:solidFill>
              <a:schemeClr val="accent3"/>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2000" b="1" dirty="0">
              <a:solidFill>
                <a:schemeClr val="accent6"/>
              </a:solidFill>
            </a:endParaRPr>
          </a:p>
        </p:txBody>
      </p:sp>
      <p:sp>
        <p:nvSpPr>
          <p:cNvPr id="9" name="TextBox 8">
            <a:extLst>
              <a:ext uri="{FF2B5EF4-FFF2-40B4-BE49-F238E27FC236}">
                <a16:creationId xmlns:a16="http://schemas.microsoft.com/office/drawing/2014/main" id="{9E32E3CD-F650-4577-BCE6-877498BBCD2E}"/>
              </a:ext>
            </a:extLst>
          </p:cNvPr>
          <p:cNvSpPr txBox="1"/>
          <p:nvPr/>
        </p:nvSpPr>
        <p:spPr>
          <a:xfrm>
            <a:off x="8415932" y="4246880"/>
            <a:ext cx="2910469" cy="1015663"/>
          </a:xfrm>
          <a:prstGeom prst="rect">
            <a:avLst/>
          </a:prstGeom>
          <a:solidFill>
            <a:schemeClr val="accent6">
              <a:lumMod val="75000"/>
            </a:schemeClr>
          </a:solidFill>
        </p:spPr>
        <p:txBody>
          <a:bodyPr wrap="square" rtlCol="0">
            <a:spAutoFit/>
          </a:bodyPr>
          <a:lstStyle/>
          <a:p>
            <a:pPr algn="ctr"/>
            <a:r>
              <a:rPr lang="en-US" sz="2000" dirty="0">
                <a:solidFill>
                  <a:schemeClr val="accent5"/>
                </a:solidFill>
                <a:latin typeface="Arial Black" panose="020B0A04020102020204" pitchFamily="34" charset="0"/>
              </a:rPr>
              <a:t>Unless there is a health and safety reason</a:t>
            </a:r>
          </a:p>
        </p:txBody>
      </p:sp>
      <p:sp>
        <p:nvSpPr>
          <p:cNvPr id="11" name="TextBox 10">
            <a:extLst>
              <a:ext uri="{FF2B5EF4-FFF2-40B4-BE49-F238E27FC236}">
                <a16:creationId xmlns:a16="http://schemas.microsoft.com/office/drawing/2014/main" id="{D399BC95-CBF8-4A8E-9EEC-48DBBBD6F68A}"/>
              </a:ext>
            </a:extLst>
          </p:cNvPr>
          <p:cNvSpPr txBox="1"/>
          <p:nvPr/>
        </p:nvSpPr>
        <p:spPr>
          <a:xfrm>
            <a:off x="620968" y="1387382"/>
            <a:ext cx="4837735" cy="369332"/>
          </a:xfrm>
          <a:prstGeom prst="rect">
            <a:avLst/>
          </a:prstGeom>
          <a:noFill/>
        </p:spPr>
        <p:txBody>
          <a:bodyPr wrap="none" rtlCol="0">
            <a:spAutoFit/>
          </a:bodyPr>
          <a:lstStyle/>
          <a:p>
            <a:r>
              <a:rPr lang="en-US" dirty="0">
                <a:solidFill>
                  <a:schemeClr val="bg1"/>
                </a:solidFill>
              </a:rPr>
              <a:t>Courts Closed to Landlords throughout California</a:t>
            </a:r>
          </a:p>
        </p:txBody>
      </p:sp>
    </p:spTree>
    <p:extLst>
      <p:ext uri="{BB962C8B-B14F-4D97-AF65-F5344CB8AC3E}">
        <p14:creationId xmlns:p14="http://schemas.microsoft.com/office/powerpoint/2010/main" val="3544357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CFF7CC0-DFA0-4E83-94A1-CB68DF28F1F4}"/>
              </a:ext>
            </a:extLst>
          </p:cNvPr>
          <p:cNvSpPr>
            <a:spLocks noGrp="1"/>
          </p:cNvSpPr>
          <p:nvPr>
            <p:ph type="title"/>
          </p:nvPr>
        </p:nvSpPr>
        <p:spPr/>
        <p:txBody>
          <a:bodyPr>
            <a:normAutofit/>
          </a:bodyPr>
          <a:lstStyle/>
          <a:p>
            <a:r>
              <a:rPr lang="en-US" dirty="0"/>
              <a:t>San Francisco County</a:t>
            </a:r>
            <a:br>
              <a:rPr lang="en-US" dirty="0"/>
            </a:br>
            <a:r>
              <a:rPr lang="en-US" dirty="0"/>
              <a:t> - Covid-19 Update</a:t>
            </a:r>
          </a:p>
        </p:txBody>
      </p:sp>
      <p:graphicFrame>
        <p:nvGraphicFramePr>
          <p:cNvPr id="5" name="Object 4">
            <a:extLst>
              <a:ext uri="{FF2B5EF4-FFF2-40B4-BE49-F238E27FC236}">
                <a16:creationId xmlns:a16="http://schemas.microsoft.com/office/drawing/2014/main" id="{43C6FE98-5392-44A2-85AC-703E0D9788C0}"/>
              </a:ext>
            </a:extLst>
          </p:cNvPr>
          <p:cNvGraphicFramePr>
            <a:graphicFrameLocks noChangeAspect="1"/>
          </p:cNvGraphicFramePr>
          <p:nvPr>
            <p:extLst>
              <p:ext uri="{D42A27DB-BD31-4B8C-83A1-F6EECF244321}">
                <p14:modId xmlns:p14="http://schemas.microsoft.com/office/powerpoint/2010/main" val="1193698792"/>
              </p:ext>
            </p:extLst>
          </p:nvPr>
        </p:nvGraphicFramePr>
        <p:xfrm>
          <a:off x="7231942" y="538162"/>
          <a:ext cx="4664075" cy="6035675"/>
        </p:xfrm>
        <a:graphic>
          <a:graphicData uri="http://schemas.openxmlformats.org/presentationml/2006/ole">
            <mc:AlternateContent xmlns:mc="http://schemas.openxmlformats.org/markup-compatibility/2006">
              <mc:Choice xmlns:v="urn:schemas-microsoft-com:vml" Requires="v">
                <p:oleObj spid="_x0000_s2112" name="Acrobat Document" r:id="rId3" imgW="4663430" imgH="6035040" progId="AcroExch.Document.7">
                  <p:embed/>
                </p:oleObj>
              </mc:Choice>
              <mc:Fallback>
                <p:oleObj name="Acrobat Document" r:id="rId3" imgW="4663430" imgH="6035040" progId="AcroExch.Document.7">
                  <p:embed/>
                  <p:pic>
                    <p:nvPicPr>
                      <p:cNvPr id="0" name=""/>
                      <p:cNvPicPr/>
                      <p:nvPr/>
                    </p:nvPicPr>
                    <p:blipFill>
                      <a:blip r:embed="rId4"/>
                      <a:stretch>
                        <a:fillRect/>
                      </a:stretch>
                    </p:blipFill>
                    <p:spPr>
                      <a:xfrm>
                        <a:off x="7231942" y="538162"/>
                        <a:ext cx="4664075" cy="6035675"/>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B8DEB304-A224-4D46-8889-6D1CF4AEEA96}"/>
              </a:ext>
            </a:extLst>
          </p:cNvPr>
          <p:cNvSpPr txBox="1"/>
          <p:nvPr/>
        </p:nvSpPr>
        <p:spPr>
          <a:xfrm>
            <a:off x="96252" y="2896624"/>
            <a:ext cx="7135689" cy="2246769"/>
          </a:xfrm>
          <a:prstGeom prst="rect">
            <a:avLst/>
          </a:prstGeom>
          <a:noFill/>
        </p:spPr>
        <p:txBody>
          <a:bodyPr wrap="square" rtlCol="0">
            <a:spAutoFit/>
          </a:bodyPr>
          <a:lstStyle/>
          <a:p>
            <a:pPr marL="285750" indent="-285750">
              <a:buFont typeface="Wingdings" panose="05000000000000000000" pitchFamily="2" charset="2"/>
              <a:buChar char="q"/>
            </a:pPr>
            <a:r>
              <a:rPr lang="en-US" sz="2000" dirty="0"/>
              <a:t>Eviction Moratorium extended to </a:t>
            </a:r>
            <a:r>
              <a:rPr lang="en-US" sz="2000" u="sng" dirty="0"/>
              <a:t>end of July, 2020</a:t>
            </a:r>
          </a:p>
          <a:p>
            <a:pPr marL="285750" indent="-285750">
              <a:buFont typeface="Wingdings" panose="05000000000000000000" pitchFamily="2" charset="2"/>
              <a:buChar char="q"/>
            </a:pPr>
            <a:endParaRPr lang="en-US" sz="2000" dirty="0"/>
          </a:p>
          <a:p>
            <a:pPr marL="285750" indent="-285750">
              <a:buFont typeface="Wingdings" panose="05000000000000000000" pitchFamily="2" charset="2"/>
              <a:buChar char="q"/>
            </a:pPr>
            <a:r>
              <a:rPr lang="en-US" sz="2000" dirty="0"/>
              <a:t>Termination notices : </a:t>
            </a:r>
            <a:r>
              <a:rPr lang="en-US" sz="2000" b="1" u="sng" dirty="0"/>
              <a:t>must expire after </a:t>
            </a:r>
            <a:r>
              <a:rPr lang="en-US" sz="2000" b="1" u="sng" dirty="0" err="1"/>
              <a:t>Septmenber</a:t>
            </a:r>
            <a:r>
              <a:rPr lang="en-US" sz="2000" b="1" u="sng" dirty="0"/>
              <a:t> 30</a:t>
            </a:r>
            <a:r>
              <a:rPr lang="en-US" sz="2000" b="1" u="sng" baseline="30000" dirty="0"/>
              <a:t>th</a:t>
            </a:r>
            <a:r>
              <a:rPr lang="en-US" sz="2000" b="1" u="sng" dirty="0"/>
              <a:t>, 2020</a:t>
            </a:r>
          </a:p>
          <a:p>
            <a:pPr marL="285750" indent="-285750">
              <a:buFont typeface="Wingdings" panose="05000000000000000000" pitchFamily="2" charset="2"/>
              <a:buChar char="q"/>
            </a:pPr>
            <a:endParaRPr lang="en-US" sz="2000" b="1" u="sng" dirty="0"/>
          </a:p>
          <a:p>
            <a:pPr marL="285750" indent="-285750">
              <a:buFont typeface="Wingdings" panose="05000000000000000000" pitchFamily="2" charset="2"/>
              <a:buChar char="q"/>
            </a:pPr>
            <a:r>
              <a:rPr lang="en-US" sz="2000" b="1" u="sng" dirty="0">
                <a:solidFill>
                  <a:schemeClr val="accent5"/>
                </a:solidFill>
              </a:rPr>
              <a:t>No Rent Increases </a:t>
            </a:r>
            <a:r>
              <a:rPr lang="en-US" sz="2000" dirty="0"/>
              <a:t>( except for Costa-Hawkins)</a:t>
            </a:r>
          </a:p>
          <a:p>
            <a:pPr marL="285750" indent="-285750">
              <a:buFont typeface="Wingdings" panose="05000000000000000000" pitchFamily="2" charset="2"/>
              <a:buChar char="q"/>
            </a:pPr>
            <a:endParaRPr lang="en-US" sz="2000" dirty="0"/>
          </a:p>
          <a:p>
            <a:pPr marL="285750" indent="-285750">
              <a:buFont typeface="Wingdings" panose="05000000000000000000" pitchFamily="2" charset="2"/>
              <a:buChar char="q"/>
            </a:pPr>
            <a:r>
              <a:rPr lang="en-US" sz="2000" b="1" u="sng" dirty="0">
                <a:solidFill>
                  <a:schemeClr val="accent5"/>
                </a:solidFill>
              </a:rPr>
              <a:t>No Late Fees</a:t>
            </a:r>
          </a:p>
        </p:txBody>
      </p:sp>
    </p:spTree>
    <p:extLst>
      <p:ext uri="{BB962C8B-B14F-4D97-AF65-F5344CB8AC3E}">
        <p14:creationId xmlns:p14="http://schemas.microsoft.com/office/powerpoint/2010/main" val="374701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81C9FC-62EE-48FB-866F-FA3CAA0636BC}"/>
              </a:ext>
            </a:extLst>
          </p:cNvPr>
          <p:cNvSpPr>
            <a:spLocks noGrp="1"/>
          </p:cNvSpPr>
          <p:nvPr>
            <p:ph type="title"/>
          </p:nvPr>
        </p:nvSpPr>
        <p:spPr/>
        <p:txBody>
          <a:bodyPr/>
          <a:lstStyle/>
          <a:p>
            <a:r>
              <a:rPr lang="en-US" dirty="0"/>
              <a:t>San Francisco – Cont’d	</a:t>
            </a:r>
          </a:p>
        </p:txBody>
      </p:sp>
      <p:sp>
        <p:nvSpPr>
          <p:cNvPr id="3" name="Content Placeholder 2">
            <a:extLst>
              <a:ext uri="{FF2B5EF4-FFF2-40B4-BE49-F238E27FC236}">
                <a16:creationId xmlns:a16="http://schemas.microsoft.com/office/drawing/2014/main" id="{9A6995D5-26E6-47BC-B435-69CFFE4AB43C}"/>
              </a:ext>
            </a:extLst>
          </p:cNvPr>
          <p:cNvSpPr>
            <a:spLocks noGrp="1"/>
          </p:cNvSpPr>
          <p:nvPr>
            <p:ph idx="1"/>
          </p:nvPr>
        </p:nvSpPr>
        <p:spPr>
          <a:xfrm>
            <a:off x="1082364" y="2083870"/>
            <a:ext cx="9784080" cy="3534878"/>
          </a:xfrm>
        </p:spPr>
        <p:txBody>
          <a:bodyPr/>
          <a:lstStyle/>
          <a:p>
            <a:pPr>
              <a:buFont typeface="Wingdings" panose="05000000000000000000" pitchFamily="2" charset="2"/>
              <a:buChar char="q"/>
            </a:pPr>
            <a:r>
              <a:rPr lang="en-US" dirty="0"/>
              <a:t>Rent Debt arising during COVID-19</a:t>
            </a:r>
          </a:p>
          <a:p>
            <a:pPr>
              <a:buFont typeface="Wingdings" panose="05000000000000000000" pitchFamily="2" charset="2"/>
              <a:buChar char="q"/>
            </a:pPr>
            <a:endParaRPr lang="en-US" dirty="0"/>
          </a:p>
          <a:p>
            <a:pPr lvl="1">
              <a:buFont typeface="Wingdings" panose="05000000000000000000" pitchFamily="2" charset="2"/>
              <a:buChar char="§"/>
            </a:pPr>
            <a:r>
              <a:rPr lang="en-US" dirty="0"/>
              <a:t>6 months to re-pay after Moratorium ends</a:t>
            </a:r>
          </a:p>
          <a:p>
            <a:pPr lvl="1">
              <a:buFont typeface="Wingdings" panose="05000000000000000000" pitchFamily="2" charset="2"/>
              <a:buChar char="§"/>
            </a:pPr>
            <a:r>
              <a:rPr lang="en-US" dirty="0"/>
              <a:t>Not subject to Evictions but treated as Consumer Debt</a:t>
            </a:r>
          </a:p>
          <a:p>
            <a:pPr>
              <a:buFont typeface="Wingdings" panose="05000000000000000000" pitchFamily="2" charset="2"/>
              <a:buChar char="q"/>
            </a:pPr>
            <a:endParaRPr lang="en-US" dirty="0"/>
          </a:p>
          <a:p>
            <a:pPr>
              <a:buFont typeface="Wingdings" panose="05000000000000000000" pitchFamily="2" charset="2"/>
              <a:buChar char="q"/>
            </a:pPr>
            <a:endParaRPr lang="en-US" dirty="0"/>
          </a:p>
          <a:p>
            <a:pPr>
              <a:buFont typeface="Wingdings" panose="05000000000000000000" pitchFamily="2" charset="2"/>
              <a:buChar char="q"/>
            </a:pPr>
            <a:r>
              <a:rPr lang="en-US" dirty="0"/>
              <a:t>Current lawsuit challenging this</a:t>
            </a:r>
          </a:p>
          <a:p>
            <a:pPr marL="457200" lvl="2" indent="0">
              <a:buNone/>
            </a:pPr>
            <a:r>
              <a:rPr lang="en-US" dirty="0">
                <a:hlinkClick r:id="rId2"/>
              </a:rPr>
              <a:t>https://www.sfgate.com/realestate/article/Landlords-sue-SF-eviction-moratorium-15377248.php</a:t>
            </a:r>
            <a:endParaRPr lang="en-US"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22964649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C5B1F-5187-4851-8297-79789B0A2081}"/>
              </a:ext>
            </a:extLst>
          </p:cNvPr>
          <p:cNvSpPr>
            <a:spLocks noGrp="1"/>
          </p:cNvSpPr>
          <p:nvPr>
            <p:ph type="title"/>
          </p:nvPr>
        </p:nvSpPr>
        <p:spPr/>
        <p:txBody>
          <a:bodyPr/>
          <a:lstStyle/>
          <a:p>
            <a:r>
              <a:rPr lang="en-US" dirty="0"/>
              <a:t>SF – landlord Litigation</a:t>
            </a:r>
          </a:p>
        </p:txBody>
      </p:sp>
      <p:sp>
        <p:nvSpPr>
          <p:cNvPr id="3" name="Content Placeholder 2">
            <a:extLst>
              <a:ext uri="{FF2B5EF4-FFF2-40B4-BE49-F238E27FC236}">
                <a16:creationId xmlns:a16="http://schemas.microsoft.com/office/drawing/2014/main" id="{55FA0BE3-9016-4BA9-908C-6A1215C2E36C}"/>
              </a:ext>
            </a:extLst>
          </p:cNvPr>
          <p:cNvSpPr>
            <a:spLocks noGrp="1"/>
          </p:cNvSpPr>
          <p:nvPr>
            <p:ph idx="1"/>
          </p:nvPr>
        </p:nvSpPr>
        <p:spPr>
          <a:xfrm>
            <a:off x="204298" y="1951522"/>
            <a:ext cx="11502428" cy="4906478"/>
          </a:xfrm>
        </p:spPr>
        <p:txBody>
          <a:bodyPr>
            <a:normAutofit lnSpcReduction="10000"/>
          </a:bodyPr>
          <a:lstStyle/>
          <a:p>
            <a:r>
              <a:rPr lang="en-US" b="1" u="sng" dirty="0">
                <a:solidFill>
                  <a:schemeClr val="accent3">
                    <a:lumMod val="60000"/>
                    <a:lumOff val="40000"/>
                  </a:schemeClr>
                </a:solidFill>
              </a:rPr>
              <a:t>Ordinance No. 180735</a:t>
            </a:r>
          </a:p>
          <a:p>
            <a:pPr lvl="1"/>
            <a:r>
              <a:rPr lang="en-US" dirty="0"/>
              <a:t>Prohibits Landlords of SFH and Condos of existing eviction controls from circumventing eviction controls through rent increases</a:t>
            </a:r>
          </a:p>
          <a:p>
            <a:endParaRPr lang="en-US" dirty="0">
              <a:solidFill>
                <a:schemeClr val="accent3">
                  <a:lumMod val="60000"/>
                  <a:lumOff val="40000"/>
                </a:schemeClr>
              </a:solidFill>
            </a:endParaRPr>
          </a:p>
          <a:p>
            <a:r>
              <a:rPr lang="en-US" b="1" u="sng" dirty="0">
                <a:solidFill>
                  <a:schemeClr val="accent3">
                    <a:lumMod val="60000"/>
                    <a:lumOff val="40000"/>
                  </a:schemeClr>
                </a:solidFill>
              </a:rPr>
              <a:t>Ordinance No. 191281</a:t>
            </a:r>
          </a:p>
          <a:p>
            <a:pPr lvl="1"/>
            <a:r>
              <a:rPr lang="en-US" dirty="0"/>
              <a:t>Classifies certain types of UD settlements agreements as Buy-Out Agreements</a:t>
            </a:r>
          </a:p>
          <a:p>
            <a:pPr lvl="1"/>
            <a:r>
              <a:rPr lang="en-US" dirty="0"/>
              <a:t>Requires SF Rent Board to provide more information on the disclosure forms</a:t>
            </a:r>
          </a:p>
          <a:p>
            <a:pPr lvl="1"/>
            <a:r>
              <a:rPr lang="en-US" dirty="0"/>
              <a:t>Requires landlords to give disclosure forms to tenants before buy out is executed</a:t>
            </a:r>
          </a:p>
          <a:p>
            <a:pPr lvl="1"/>
            <a:r>
              <a:rPr lang="en-US" dirty="0"/>
              <a:t>Allows tenant to invalidate any provision of the Buy Out agreement in which the tenant waived their rights if landlord did not file the Buy Out agreement with the Rent Board in a timely manner		</a:t>
            </a:r>
          </a:p>
          <a:p>
            <a:pPr lvl="1"/>
            <a:endParaRPr lang="en-US" dirty="0"/>
          </a:p>
          <a:p>
            <a:r>
              <a:rPr lang="en-US" b="1" u="sng" dirty="0">
                <a:solidFill>
                  <a:schemeClr val="accent3">
                    <a:lumMod val="60000"/>
                    <a:lumOff val="40000"/>
                  </a:schemeClr>
                </a:solidFill>
              </a:rPr>
              <a:t>Ordinance No. 200375</a:t>
            </a:r>
          </a:p>
          <a:p>
            <a:r>
              <a:rPr lang="en-US" dirty="0"/>
              <a:t>Prohibits landlords from evicting for non-payment; prohibits imposing late fees or penalties</a:t>
            </a:r>
          </a:p>
        </p:txBody>
      </p:sp>
    </p:spTree>
    <p:extLst>
      <p:ext uri="{BB962C8B-B14F-4D97-AF65-F5344CB8AC3E}">
        <p14:creationId xmlns:p14="http://schemas.microsoft.com/office/powerpoint/2010/main" val="1796879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AD733-3A10-4062-A610-F64B914FE3AC}"/>
              </a:ext>
            </a:extLst>
          </p:cNvPr>
          <p:cNvSpPr>
            <a:spLocks noGrp="1"/>
          </p:cNvSpPr>
          <p:nvPr>
            <p:ph type="title"/>
          </p:nvPr>
        </p:nvSpPr>
        <p:spPr>
          <a:xfrm>
            <a:off x="677334" y="379468"/>
            <a:ext cx="6517550" cy="846221"/>
          </a:xfrm>
        </p:spPr>
        <p:txBody>
          <a:bodyPr>
            <a:normAutofit fontScale="90000"/>
          </a:bodyPr>
          <a:lstStyle/>
          <a:p>
            <a:r>
              <a:rPr lang="en-US" dirty="0"/>
              <a:t>Alameda County</a:t>
            </a:r>
            <a:br>
              <a:rPr lang="en-US" dirty="0"/>
            </a:br>
            <a:r>
              <a:rPr lang="en-US" dirty="0"/>
              <a:t>- Covid-19 Update</a:t>
            </a:r>
          </a:p>
        </p:txBody>
      </p:sp>
      <p:sp>
        <p:nvSpPr>
          <p:cNvPr id="4" name="TextBox 3">
            <a:extLst>
              <a:ext uri="{FF2B5EF4-FFF2-40B4-BE49-F238E27FC236}">
                <a16:creationId xmlns:a16="http://schemas.microsoft.com/office/drawing/2014/main" id="{9DE905B3-BFED-443A-8324-55505ED21E55}"/>
              </a:ext>
            </a:extLst>
          </p:cNvPr>
          <p:cNvSpPr txBox="1"/>
          <p:nvPr/>
        </p:nvSpPr>
        <p:spPr>
          <a:xfrm>
            <a:off x="761641" y="2088542"/>
            <a:ext cx="9958496" cy="3785652"/>
          </a:xfrm>
          <a:prstGeom prst="rect">
            <a:avLst/>
          </a:prstGeom>
          <a:noFill/>
        </p:spPr>
        <p:txBody>
          <a:bodyPr wrap="square" rtlCol="0">
            <a:spAutoFit/>
          </a:bodyPr>
          <a:lstStyle/>
          <a:p>
            <a:r>
              <a:rPr lang="en-US" sz="2000" dirty="0"/>
              <a:t>Now prohibited from evicting tenants except in rare circumstances.</a:t>
            </a:r>
          </a:p>
          <a:p>
            <a:endParaRPr lang="en-US" sz="2000" dirty="0"/>
          </a:p>
          <a:p>
            <a:pPr lvl="0"/>
            <a:r>
              <a:rPr lang="en-US" sz="2000" dirty="0"/>
              <a:t>Importantly, when serving a </a:t>
            </a:r>
            <a:r>
              <a:rPr lang="en-US" sz="2000" b="1" u="sng" dirty="0"/>
              <a:t>Termination Notice</a:t>
            </a:r>
            <a:r>
              <a:rPr lang="en-US" sz="2000" dirty="0"/>
              <a:t>, the landlord must provide a specialized notice and a copy of the ordinance. That notice:</a:t>
            </a:r>
          </a:p>
          <a:p>
            <a:r>
              <a:rPr lang="en-US" sz="2000" dirty="0"/>
              <a:t> </a:t>
            </a:r>
          </a:p>
          <a:p>
            <a:r>
              <a:rPr lang="en-US" sz="2000" dirty="0"/>
              <a:t>“NOTICE: THE COUNTY OF ALAMEDA HAS ADOPTED A TEMPORARY MORATORIUM ON EVICTIONS DURING THE COVID-19 LOCAL HEALTH EMERGENCY INCLUDING EVICTIONS FOR NONPAYMENT OF RENT OR MORTGAGE PAYMENTS DUE TO COVID-19. A COPY OF THE COUNTY ORDINANCE IS ATTACHED. UPDATED INFORMATION MAY BE AVAILABLE FROM THE COUNTY’S HOUSING AND COMMUNITY DEVELOPMENT DEPARTMENT AT </a:t>
            </a:r>
            <a:r>
              <a:rPr lang="en-US" sz="2000" dirty="0">
                <a:hlinkClick r:id="rId2"/>
              </a:rPr>
              <a:t>jennifer.pearce@acgov.org</a:t>
            </a:r>
            <a:r>
              <a:rPr lang="en-US" sz="2000" dirty="0"/>
              <a:t> or 510- 670-6474.</a:t>
            </a:r>
          </a:p>
          <a:p>
            <a:endParaRPr lang="en-US" sz="2000" dirty="0"/>
          </a:p>
        </p:txBody>
      </p:sp>
    </p:spTree>
    <p:extLst>
      <p:ext uri="{BB962C8B-B14F-4D97-AF65-F5344CB8AC3E}">
        <p14:creationId xmlns:p14="http://schemas.microsoft.com/office/powerpoint/2010/main" val="776436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2F53E-565D-4F03-82F0-28E769877674}"/>
              </a:ext>
            </a:extLst>
          </p:cNvPr>
          <p:cNvSpPr>
            <a:spLocks noGrp="1"/>
          </p:cNvSpPr>
          <p:nvPr>
            <p:ph type="title"/>
          </p:nvPr>
        </p:nvSpPr>
        <p:spPr/>
        <p:txBody>
          <a:bodyPr>
            <a:normAutofit/>
          </a:bodyPr>
          <a:lstStyle/>
          <a:p>
            <a:r>
              <a:rPr lang="en-US" dirty="0"/>
              <a:t>Alameda County</a:t>
            </a:r>
            <a:br>
              <a:rPr lang="en-US" dirty="0"/>
            </a:br>
            <a:r>
              <a:rPr lang="en-US" dirty="0"/>
              <a:t>- Repayment Provisions</a:t>
            </a:r>
          </a:p>
        </p:txBody>
      </p:sp>
      <p:sp>
        <p:nvSpPr>
          <p:cNvPr id="3" name="Content Placeholder 2">
            <a:extLst>
              <a:ext uri="{FF2B5EF4-FFF2-40B4-BE49-F238E27FC236}">
                <a16:creationId xmlns:a16="http://schemas.microsoft.com/office/drawing/2014/main" id="{A88294D0-E410-4D88-8457-1972930428C6}"/>
              </a:ext>
            </a:extLst>
          </p:cNvPr>
          <p:cNvSpPr>
            <a:spLocks noGrp="1"/>
          </p:cNvSpPr>
          <p:nvPr>
            <p:ph idx="1"/>
          </p:nvPr>
        </p:nvSpPr>
        <p:spPr>
          <a:xfrm>
            <a:off x="659926" y="2790812"/>
            <a:ext cx="10445221" cy="3152787"/>
          </a:xfrm>
        </p:spPr>
        <p:txBody>
          <a:bodyPr>
            <a:normAutofit/>
          </a:bodyPr>
          <a:lstStyle/>
          <a:p>
            <a:pPr>
              <a:buFont typeface="Wingdings" panose="05000000000000000000" pitchFamily="2" charset="2"/>
              <a:buChar char="Ø"/>
            </a:pPr>
            <a:r>
              <a:rPr lang="en-US" sz="2400" dirty="0"/>
              <a:t>Tenants shall have </a:t>
            </a:r>
            <a:r>
              <a:rPr lang="en-US" sz="2400" b="1" u="sng" dirty="0">
                <a:solidFill>
                  <a:schemeClr val="accent5"/>
                </a:solidFill>
              </a:rPr>
              <a:t>twelve (12) months</a:t>
            </a:r>
            <a:r>
              <a:rPr lang="en-US" sz="2400" dirty="0"/>
              <a:t> to repay overdue rent</a:t>
            </a:r>
          </a:p>
          <a:p>
            <a:pPr>
              <a:buFont typeface="Wingdings" panose="05000000000000000000" pitchFamily="2" charset="2"/>
              <a:buChar char="Ø"/>
            </a:pPr>
            <a:endParaRPr lang="en-US" sz="2400" dirty="0"/>
          </a:p>
          <a:p>
            <a:pPr>
              <a:buFont typeface="Wingdings" panose="05000000000000000000" pitchFamily="2" charset="2"/>
              <a:buChar char="Ø"/>
            </a:pPr>
            <a:r>
              <a:rPr lang="en-US" sz="2400" dirty="0"/>
              <a:t>Amended moratorium will also create a permanent ban on evictions for this overdue rent</a:t>
            </a:r>
          </a:p>
          <a:p>
            <a:pPr>
              <a:buFont typeface="Wingdings" panose="05000000000000000000" pitchFamily="2" charset="2"/>
              <a:buChar char="Ø"/>
            </a:pPr>
            <a:endParaRPr lang="en-US" sz="2400" dirty="0"/>
          </a:p>
          <a:p>
            <a:pPr>
              <a:buFont typeface="Wingdings" panose="05000000000000000000" pitchFamily="2" charset="2"/>
              <a:buChar char="Ø"/>
            </a:pPr>
            <a:r>
              <a:rPr lang="en-US" sz="2400" dirty="0"/>
              <a:t>Instead making the </a:t>
            </a:r>
            <a:r>
              <a:rPr lang="en-US" sz="2400" b="1" u="sng" dirty="0"/>
              <a:t>overdue rent a consumer debt </a:t>
            </a:r>
            <a:r>
              <a:rPr lang="en-US" sz="2400" u="sng" dirty="0">
                <a:solidFill>
                  <a:schemeClr val="accent5"/>
                </a:solidFill>
              </a:rPr>
              <a:t>(can’t evict)</a:t>
            </a:r>
          </a:p>
        </p:txBody>
      </p:sp>
    </p:spTree>
    <p:extLst>
      <p:ext uri="{BB962C8B-B14F-4D97-AF65-F5344CB8AC3E}">
        <p14:creationId xmlns:p14="http://schemas.microsoft.com/office/powerpoint/2010/main" val="5165212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1729</TotalTime>
  <Words>1294</Words>
  <Application>Microsoft Office PowerPoint</Application>
  <PresentationFormat>Widescreen</PresentationFormat>
  <Paragraphs>143</Paragraphs>
  <Slides>19</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30" baseType="lpstr">
      <vt:lpstr>Arial Black</vt:lpstr>
      <vt:lpstr>Calibri</vt:lpstr>
      <vt:lpstr>Corbel</vt:lpstr>
      <vt:lpstr>Courier New</vt:lpstr>
      <vt:lpstr>Franklin Gothic Medium</vt:lpstr>
      <vt:lpstr>Graphik Web</vt:lpstr>
      <vt:lpstr>Trebuchet MS</vt:lpstr>
      <vt:lpstr>Wingdings</vt:lpstr>
      <vt:lpstr>Wingdings 3</vt:lpstr>
      <vt:lpstr>Banded</vt:lpstr>
      <vt:lpstr>Acrobat Document</vt:lpstr>
      <vt:lpstr>PowerPoint Presentation</vt:lpstr>
      <vt:lpstr>PowerPoint Presentation</vt:lpstr>
      <vt:lpstr>Covid-19</vt:lpstr>
      <vt:lpstr>PowerPoint Presentation</vt:lpstr>
      <vt:lpstr>San Francisco County  - Covid-19 Update</vt:lpstr>
      <vt:lpstr>San Francisco – Cont’d </vt:lpstr>
      <vt:lpstr>SF – landlord Litigation</vt:lpstr>
      <vt:lpstr>Alameda County - Covid-19 Update</vt:lpstr>
      <vt:lpstr>Alameda County - Repayment Provisions</vt:lpstr>
      <vt:lpstr>Contra Costa County  – Things to know</vt:lpstr>
      <vt:lpstr>Contra Costa County –  Eviction Protection and Rent Freeze Ordinance</vt:lpstr>
      <vt:lpstr>Contra Costa County –  Eviction Protection and Rent Freeze Ordinance</vt:lpstr>
      <vt:lpstr>San Mateo County - Covid-19 Update</vt:lpstr>
      <vt:lpstr>Post Covid-19 Strategy – unpaid rent</vt:lpstr>
      <vt:lpstr>3-Pronged Approach to Rent Debt</vt:lpstr>
      <vt:lpstr>Bornstein Law Hybrid strategy</vt:lpstr>
      <vt:lpstr>PowerPoint Presentation</vt:lpstr>
      <vt:lpstr>Staying in touch - this is a fluid situation.</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Peranandam</dc:creator>
  <cp:lastModifiedBy>Andrew Peranandam</cp:lastModifiedBy>
  <cp:revision>77</cp:revision>
  <cp:lastPrinted>2020-07-08T19:14:58Z</cp:lastPrinted>
  <dcterms:created xsi:type="dcterms:W3CDTF">2020-05-06T21:14:00Z</dcterms:created>
  <dcterms:modified xsi:type="dcterms:W3CDTF">2020-07-09T19:00:37Z</dcterms:modified>
</cp:coreProperties>
</file>