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Roboto-bold.fntdata"/><Relationship Id="rId10" Type="http://schemas.openxmlformats.org/officeDocument/2006/relationships/slide" Target="slides/slide5.xml"/><Relationship Id="rId21" Type="http://schemas.openxmlformats.org/officeDocument/2006/relationships/font" Target="fonts/Roboto-regular.fntdata"/><Relationship Id="rId13" Type="http://schemas.openxmlformats.org/officeDocument/2006/relationships/slide" Target="slides/slide8.xml"/><Relationship Id="rId24" Type="http://schemas.openxmlformats.org/officeDocument/2006/relationships/font" Target="fonts/Roboto-boldItalic.fntdata"/><Relationship Id="rId12" Type="http://schemas.openxmlformats.org/officeDocument/2006/relationships/slide" Target="slides/slide7.xml"/><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f265a4a30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f265a4a30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f265a4a30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f265a4a30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da849611e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da849611e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cd51b5c8b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cd51b5c8b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24d5029b33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24d5029b33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24d5029b33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24d5029b33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172d8b6ca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172d8b6ca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f26861146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f26861146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172d8b6ca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172d8b6ca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172d8b6ca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172d8b6ca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172d8b6ca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172d8b6ca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f265a4a30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f265a4a30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172d8b6cae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172d8b6cae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172d8b6cae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172d8b6ca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4.jpg"/><Relationship Id="rId5" Type="http://schemas.openxmlformats.org/officeDocument/2006/relationships/image" Target="../media/image3.png"/><Relationship Id="rId6" Type="http://schemas.openxmlformats.org/officeDocument/2006/relationships/image" Target="../media/image2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1.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hyperlink" Target="http://bornstein.law/resourc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7.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hyperlink" Target="https://sfbos.org/sites/default/files/o0078-20.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sfplanning.org/resource/cua-supplementa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494600" y="1317675"/>
            <a:ext cx="5337600" cy="7065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b="1" lang="en" sz="1720"/>
              <a:t>An update for San Francisco landlords, property managers, and real estate practitioners</a:t>
            </a:r>
            <a:r>
              <a:rPr b="1" lang="en" sz="2220"/>
              <a:t> </a:t>
            </a:r>
            <a:endParaRPr b="1" sz="2220"/>
          </a:p>
        </p:txBody>
      </p:sp>
      <p:sp>
        <p:nvSpPr>
          <p:cNvPr id="55" name="Google Shape;55;p13"/>
          <p:cNvSpPr txBox="1"/>
          <p:nvPr>
            <p:ph idx="1" type="subTitle"/>
          </p:nvPr>
        </p:nvSpPr>
        <p:spPr>
          <a:xfrm>
            <a:off x="463925" y="2024175"/>
            <a:ext cx="8520600" cy="792600"/>
          </a:xfrm>
          <a:prstGeom prst="rect">
            <a:avLst/>
          </a:prstGeom>
        </p:spPr>
        <p:txBody>
          <a:bodyPr anchorCtr="0" anchor="t" bIns="91425" lIns="91425" spcFirstLastPara="1" rIns="91425" wrap="square" tIns="91425">
            <a:normAutofit/>
          </a:bodyPr>
          <a:lstStyle/>
          <a:p>
            <a:pPr indent="0" lvl="0" marL="457200" rtl="0" algn="r">
              <a:spcBef>
                <a:spcPts val="0"/>
              </a:spcBef>
              <a:spcAft>
                <a:spcPts val="0"/>
              </a:spcAft>
              <a:buNone/>
            </a:pPr>
            <a:r>
              <a:rPr lang="en" sz="1800">
                <a:solidFill>
                  <a:srgbClr val="1A496D"/>
                </a:solidFill>
                <a:latin typeface="Trebuchet MS"/>
                <a:ea typeface="Trebuchet MS"/>
                <a:cs typeface="Trebuchet MS"/>
                <a:sym typeface="Trebuchet MS"/>
              </a:rPr>
              <a:t>Presented by: Daniel Bornstein, Esq.</a:t>
            </a:r>
            <a:endParaRPr sz="1400">
              <a:solidFill>
                <a:schemeClr val="dk1"/>
              </a:solidFill>
            </a:endParaRPr>
          </a:p>
          <a:p>
            <a:pPr indent="0" lvl="0" marL="0" rtl="0" algn="r">
              <a:spcBef>
                <a:spcPts val="0"/>
              </a:spcBef>
              <a:spcAft>
                <a:spcPts val="0"/>
              </a:spcAft>
              <a:buClr>
                <a:schemeClr val="dk1"/>
              </a:buClr>
              <a:buSzPts val="1100"/>
              <a:buFont typeface="Arial"/>
              <a:buNone/>
            </a:pPr>
            <a:r>
              <a:rPr lang="en" sz="1100">
                <a:solidFill>
                  <a:srgbClr val="143F6A"/>
                </a:solidFill>
                <a:latin typeface="Trebuchet MS"/>
                <a:ea typeface="Trebuchet MS"/>
                <a:cs typeface="Trebuchet MS"/>
                <a:sym typeface="Trebuchet MS"/>
              </a:rPr>
              <a:t>DRE #01517095, #01517094</a:t>
            </a:r>
            <a:endParaRPr/>
          </a:p>
        </p:txBody>
      </p:sp>
      <p:pic>
        <p:nvPicPr>
          <p:cNvPr id="56" name="Google Shape;56;p13"/>
          <p:cNvPicPr preferRelativeResize="0"/>
          <p:nvPr/>
        </p:nvPicPr>
        <p:blipFill>
          <a:blip r:embed="rId3">
            <a:alphaModFix/>
          </a:blip>
          <a:stretch>
            <a:fillRect/>
          </a:stretch>
        </p:blipFill>
        <p:spPr>
          <a:xfrm>
            <a:off x="7115075" y="3385350"/>
            <a:ext cx="1605075" cy="1605075"/>
          </a:xfrm>
          <a:prstGeom prst="rect">
            <a:avLst/>
          </a:prstGeom>
          <a:noFill/>
          <a:ln>
            <a:noFill/>
          </a:ln>
        </p:spPr>
      </p:pic>
      <p:pic>
        <p:nvPicPr>
          <p:cNvPr id="57" name="Google Shape;57;p13"/>
          <p:cNvPicPr preferRelativeResize="0"/>
          <p:nvPr/>
        </p:nvPicPr>
        <p:blipFill>
          <a:blip r:embed="rId4">
            <a:alphaModFix/>
          </a:blip>
          <a:stretch>
            <a:fillRect/>
          </a:stretch>
        </p:blipFill>
        <p:spPr>
          <a:xfrm>
            <a:off x="4927925" y="152398"/>
            <a:ext cx="3696075" cy="887600"/>
          </a:xfrm>
          <a:prstGeom prst="rect">
            <a:avLst/>
          </a:prstGeom>
          <a:noFill/>
          <a:ln>
            <a:noFill/>
          </a:ln>
        </p:spPr>
      </p:pic>
      <p:pic>
        <p:nvPicPr>
          <p:cNvPr id="58" name="Google Shape;58;p13"/>
          <p:cNvPicPr preferRelativeResize="0"/>
          <p:nvPr/>
        </p:nvPicPr>
        <p:blipFill>
          <a:blip r:embed="rId5">
            <a:alphaModFix/>
          </a:blip>
          <a:stretch>
            <a:fillRect/>
          </a:stretch>
        </p:blipFill>
        <p:spPr>
          <a:xfrm>
            <a:off x="4667536" y="2918600"/>
            <a:ext cx="546088" cy="502400"/>
          </a:xfrm>
          <a:prstGeom prst="rect">
            <a:avLst/>
          </a:prstGeom>
          <a:noFill/>
          <a:ln>
            <a:noFill/>
          </a:ln>
        </p:spPr>
      </p:pic>
      <p:sp>
        <p:nvSpPr>
          <p:cNvPr id="59" name="Google Shape;59;p13"/>
          <p:cNvSpPr txBox="1"/>
          <p:nvPr/>
        </p:nvSpPr>
        <p:spPr>
          <a:xfrm>
            <a:off x="4927925" y="2954250"/>
            <a:ext cx="4056600" cy="431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600"/>
              <a:t>Questions? Email daniel@bornstein.law</a:t>
            </a:r>
            <a:endParaRPr sz="1600"/>
          </a:p>
        </p:txBody>
      </p:sp>
      <p:pic>
        <p:nvPicPr>
          <p:cNvPr id="60" name="Google Shape;60;p13"/>
          <p:cNvPicPr preferRelativeResize="0"/>
          <p:nvPr/>
        </p:nvPicPr>
        <p:blipFill>
          <a:blip r:embed="rId6">
            <a:alphaModFix/>
          </a:blip>
          <a:stretch>
            <a:fillRect/>
          </a:stretch>
        </p:blipFill>
        <p:spPr>
          <a:xfrm>
            <a:off x="152400" y="152400"/>
            <a:ext cx="3225800" cy="483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2"/>
          <p:cNvPicPr preferRelativeResize="0"/>
          <p:nvPr/>
        </p:nvPicPr>
        <p:blipFill>
          <a:blip r:embed="rId3">
            <a:alphaModFix/>
          </a:blip>
          <a:stretch>
            <a:fillRect/>
          </a:stretch>
        </p:blipFill>
        <p:spPr>
          <a:xfrm>
            <a:off x="5376025" y="152400"/>
            <a:ext cx="3630443" cy="4838700"/>
          </a:xfrm>
          <a:prstGeom prst="rect">
            <a:avLst/>
          </a:prstGeom>
          <a:noFill/>
          <a:ln>
            <a:noFill/>
          </a:ln>
        </p:spPr>
      </p:pic>
      <p:sp>
        <p:nvSpPr>
          <p:cNvPr id="125" name="Google Shape;125;p22"/>
          <p:cNvSpPr txBox="1"/>
          <p:nvPr/>
        </p:nvSpPr>
        <p:spPr>
          <a:xfrm>
            <a:off x="320625" y="152400"/>
            <a:ext cx="4839000" cy="381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50">
                <a:solidFill>
                  <a:schemeClr val="dk1"/>
                </a:solidFill>
                <a:highlight>
                  <a:srgbClr val="FFFFFF"/>
                </a:highlight>
              </a:rPr>
              <a:t>If you own something - whether a car or real estate - you should be able to use it or choose not to use it because you own it. </a:t>
            </a:r>
            <a:endParaRPr b="1" sz="1550">
              <a:solidFill>
                <a:schemeClr val="dk1"/>
              </a:solidFill>
              <a:highlight>
                <a:srgbClr val="FFFFFF"/>
              </a:highlight>
            </a:endParaRPr>
          </a:p>
          <a:p>
            <a:pPr indent="0" lvl="0" marL="0" rtl="0" algn="l">
              <a:spcBef>
                <a:spcPts val="0"/>
              </a:spcBef>
              <a:spcAft>
                <a:spcPts val="0"/>
              </a:spcAft>
              <a:buNone/>
            </a:pPr>
            <a:r>
              <a:t/>
            </a:r>
            <a:endParaRPr sz="155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rPr lang="en" sz="1550">
                <a:solidFill>
                  <a:schemeClr val="dk1"/>
                </a:solidFill>
                <a:highlight>
                  <a:srgbClr val="FFFFFF"/>
                </a:highlight>
              </a:rPr>
              <a:t>But not in San Francisco, where a rental property must be used for the greater public good or it will be taxed.</a:t>
            </a:r>
            <a:endParaRPr sz="1550">
              <a:solidFill>
                <a:schemeClr val="dk1"/>
              </a:solidFill>
              <a:highlight>
                <a:srgbClr val="FFFFFF"/>
              </a:highlight>
            </a:endParaRPr>
          </a:p>
          <a:p>
            <a:pPr indent="0" lvl="0" marL="0" rtl="0" algn="l">
              <a:spcBef>
                <a:spcPts val="0"/>
              </a:spcBef>
              <a:spcAft>
                <a:spcPts val="0"/>
              </a:spcAft>
              <a:buNone/>
            </a:pPr>
            <a:r>
              <a:t/>
            </a:r>
            <a:endParaRPr sz="1550">
              <a:solidFill>
                <a:schemeClr val="dk1"/>
              </a:solidFill>
              <a:highlight>
                <a:srgbClr val="FFFFFF"/>
              </a:highlight>
            </a:endParaRPr>
          </a:p>
          <a:p>
            <a:pPr indent="-317500" lvl="0" marL="457200" rtl="0" algn="l">
              <a:spcBef>
                <a:spcPts val="0"/>
              </a:spcBef>
              <a:spcAft>
                <a:spcPts val="0"/>
              </a:spcAft>
              <a:buClr>
                <a:schemeClr val="dk1"/>
              </a:buClr>
              <a:buSzPts val="1400"/>
              <a:buChar char="●"/>
            </a:pPr>
            <a:r>
              <a:rPr lang="en">
                <a:solidFill>
                  <a:schemeClr val="dk1"/>
                </a:solidFill>
                <a:highlight>
                  <a:srgbClr val="FFFFFF"/>
                </a:highlight>
              </a:rPr>
              <a:t>Properties with 3+ units vacant for 182 days in a calendar year? Taxed between $2,500 and $5,000 per unit (dependant on square footage). Increased penalties in ensuing years.</a:t>
            </a:r>
            <a:endParaRPr>
              <a:solidFill>
                <a:schemeClr val="dk1"/>
              </a:solidFill>
              <a:highlight>
                <a:srgbClr val="FFFFFF"/>
              </a:highlight>
            </a:endParaRPr>
          </a:p>
          <a:p>
            <a:pPr indent="-317500" lvl="0" marL="457200" rtl="0" algn="l">
              <a:spcBef>
                <a:spcPts val="0"/>
              </a:spcBef>
              <a:spcAft>
                <a:spcPts val="0"/>
              </a:spcAft>
              <a:buClr>
                <a:schemeClr val="dk1"/>
              </a:buClr>
              <a:buSzPts val="1400"/>
              <a:buChar char="●"/>
            </a:pPr>
            <a:r>
              <a:rPr lang="en">
                <a:solidFill>
                  <a:schemeClr val="dk1"/>
                </a:solidFill>
                <a:highlight>
                  <a:srgbClr val="FFFFFF"/>
                </a:highlight>
              </a:rPr>
              <a:t>Exemptions: Single-family homes, duplexes. </a:t>
            </a:r>
            <a:endParaRPr>
              <a:solidFill>
                <a:schemeClr val="dk1"/>
              </a:solidFill>
              <a:highlight>
                <a:srgbClr val="FFFFFF"/>
              </a:highlight>
            </a:endParaRPr>
          </a:p>
          <a:p>
            <a:pPr indent="-317500" lvl="0" marL="457200" rtl="0" algn="l">
              <a:spcBef>
                <a:spcPts val="0"/>
              </a:spcBef>
              <a:spcAft>
                <a:spcPts val="0"/>
              </a:spcAft>
              <a:buClr>
                <a:schemeClr val="dk1"/>
              </a:buClr>
              <a:buSzPts val="1400"/>
              <a:buChar char="●"/>
            </a:pPr>
            <a:r>
              <a:rPr lang="en">
                <a:solidFill>
                  <a:schemeClr val="dk1"/>
                </a:solidFill>
                <a:highlight>
                  <a:srgbClr val="FFFFFF"/>
                </a:highlight>
              </a:rPr>
              <a:t>More time afforded to fill vacancies in instances of repairs,, new construction, natural disaster, or death of the owner. </a:t>
            </a:r>
            <a:endParaRPr>
              <a:solidFill>
                <a:schemeClr val="dk1"/>
              </a:solidFill>
              <a:highlight>
                <a:srgbClr val="FFFFFF"/>
              </a:highlight>
            </a:endParaRPr>
          </a:p>
        </p:txBody>
      </p:sp>
      <p:pic>
        <p:nvPicPr>
          <p:cNvPr id="126" name="Google Shape;126;p22"/>
          <p:cNvPicPr preferRelativeResize="0"/>
          <p:nvPr/>
        </p:nvPicPr>
        <p:blipFill>
          <a:blip r:embed="rId4">
            <a:alphaModFix/>
          </a:blip>
          <a:stretch>
            <a:fillRect/>
          </a:stretch>
        </p:blipFill>
        <p:spPr>
          <a:xfrm>
            <a:off x="320625" y="3969594"/>
            <a:ext cx="952500" cy="871538"/>
          </a:xfrm>
          <a:prstGeom prst="rect">
            <a:avLst/>
          </a:prstGeom>
          <a:noFill/>
          <a:ln>
            <a:noFill/>
          </a:ln>
        </p:spPr>
      </p:pic>
      <p:sp>
        <p:nvSpPr>
          <p:cNvPr id="127" name="Google Shape;127;p22"/>
          <p:cNvSpPr txBox="1"/>
          <p:nvPr/>
        </p:nvSpPr>
        <p:spPr>
          <a:xfrm>
            <a:off x="1427575" y="4091100"/>
            <a:ext cx="3732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t>Current litigation challenges the ordinance, tells the city to but out. </a:t>
            </a:r>
            <a:endParaRPr b="1" sz="1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3"/>
          <p:cNvPicPr preferRelativeResize="0"/>
          <p:nvPr/>
        </p:nvPicPr>
        <p:blipFill>
          <a:blip r:embed="rId3">
            <a:alphaModFix/>
          </a:blip>
          <a:stretch>
            <a:fillRect/>
          </a:stretch>
        </p:blipFill>
        <p:spPr>
          <a:xfrm>
            <a:off x="722438" y="163799"/>
            <a:ext cx="7538925" cy="4092550"/>
          </a:xfrm>
          <a:prstGeom prst="rect">
            <a:avLst/>
          </a:prstGeom>
          <a:noFill/>
          <a:ln>
            <a:noFill/>
          </a:ln>
        </p:spPr>
      </p:pic>
      <p:sp>
        <p:nvSpPr>
          <p:cNvPr id="133" name="Google Shape;133;p23"/>
          <p:cNvSpPr txBox="1"/>
          <p:nvPr/>
        </p:nvSpPr>
        <p:spPr>
          <a:xfrm>
            <a:off x="405150" y="4489525"/>
            <a:ext cx="8333700" cy="415500"/>
          </a:xfrm>
          <a:prstGeom prst="rect">
            <a:avLst/>
          </a:prstGeom>
          <a:noFill/>
          <a:ln cap="flat" cmpd="sng" w="9525">
            <a:solidFill>
              <a:srgbClr val="4A4A4A"/>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500"/>
              <a:t>Fuzzy math? Alternative numbers estimate the number of vacant units closer to 4,000.</a:t>
            </a:r>
            <a:endParaRPr b="1" sz="1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4"/>
          <p:cNvPicPr preferRelativeResize="0"/>
          <p:nvPr/>
        </p:nvPicPr>
        <p:blipFill>
          <a:blip r:embed="rId3">
            <a:alphaModFix/>
          </a:blip>
          <a:stretch>
            <a:fillRect/>
          </a:stretch>
        </p:blipFill>
        <p:spPr>
          <a:xfrm>
            <a:off x="152400" y="152400"/>
            <a:ext cx="3225800" cy="4838700"/>
          </a:xfrm>
          <a:prstGeom prst="rect">
            <a:avLst/>
          </a:prstGeom>
          <a:noFill/>
          <a:ln>
            <a:noFill/>
          </a:ln>
        </p:spPr>
      </p:pic>
      <p:sp>
        <p:nvSpPr>
          <p:cNvPr id="139" name="Google Shape;139;p24"/>
          <p:cNvSpPr txBox="1"/>
          <p:nvPr/>
        </p:nvSpPr>
        <p:spPr>
          <a:xfrm>
            <a:off x="3743750" y="263775"/>
            <a:ext cx="5111100" cy="209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t>AB-1482: </a:t>
            </a:r>
            <a:r>
              <a:rPr b="1" lang="en" sz="1700"/>
              <a:t>Regulations</a:t>
            </a:r>
            <a:r>
              <a:rPr b="1" lang="en" sz="1700"/>
              <a:t> much more favorable than local rules.⃰</a:t>
            </a:r>
            <a:endParaRPr b="1" sz="1700"/>
          </a:p>
          <a:p>
            <a:pPr indent="0" lvl="0" marL="0" rtl="0" algn="l">
              <a:spcBef>
                <a:spcPts val="0"/>
              </a:spcBef>
              <a:spcAft>
                <a:spcPts val="0"/>
              </a:spcAft>
              <a:buNone/>
            </a:pPr>
            <a:r>
              <a:t/>
            </a:r>
            <a:endParaRPr sz="1700"/>
          </a:p>
          <a:p>
            <a:pPr indent="-323850" lvl="0" marL="457200" rtl="0" algn="l">
              <a:spcBef>
                <a:spcPts val="0"/>
              </a:spcBef>
              <a:spcAft>
                <a:spcPts val="0"/>
              </a:spcAft>
              <a:buClr>
                <a:schemeClr val="dk1"/>
              </a:buClr>
              <a:buSzPts val="1500"/>
              <a:buChar char="●"/>
            </a:pPr>
            <a:r>
              <a:rPr lang="en" sz="1500">
                <a:solidFill>
                  <a:schemeClr val="dk1"/>
                </a:solidFill>
              </a:rPr>
              <a:t>Just cause reasons to evict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15-year rolling target</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Relocation payments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300">
                <a:solidFill>
                  <a:schemeClr val="dk1"/>
                </a:solidFill>
              </a:rPr>
              <a:t>✱Single-family homes and condos exempt</a:t>
            </a:r>
            <a:endParaRPr sz="1300">
              <a:solidFill>
                <a:schemeClr val="dk1"/>
              </a:solidFill>
            </a:endParaRPr>
          </a:p>
        </p:txBody>
      </p:sp>
      <p:sp>
        <p:nvSpPr>
          <p:cNvPr id="140" name="Google Shape;140;p24"/>
          <p:cNvSpPr txBox="1"/>
          <p:nvPr/>
        </p:nvSpPr>
        <p:spPr>
          <a:xfrm>
            <a:off x="3991225" y="2179150"/>
            <a:ext cx="406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1" name="Google Shape;141;p24"/>
          <p:cNvSpPr txBox="1"/>
          <p:nvPr/>
        </p:nvSpPr>
        <p:spPr>
          <a:xfrm>
            <a:off x="3991225" y="2832425"/>
            <a:ext cx="30000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Protections only apply when the tenant is in occupancy for 12 months. Consider a shorter-term lease to circumvent these protections.</a:t>
            </a:r>
            <a:endParaRPr sz="1500">
              <a:solidFill>
                <a:schemeClr val="dk1"/>
              </a:solidFill>
            </a:endParaRPr>
          </a:p>
        </p:txBody>
      </p:sp>
      <p:pic>
        <p:nvPicPr>
          <p:cNvPr id="142" name="Google Shape;142;p24"/>
          <p:cNvPicPr preferRelativeResize="0"/>
          <p:nvPr/>
        </p:nvPicPr>
        <p:blipFill>
          <a:blip r:embed="rId4">
            <a:alphaModFix/>
          </a:blip>
          <a:stretch>
            <a:fillRect/>
          </a:stretch>
        </p:blipFill>
        <p:spPr>
          <a:xfrm>
            <a:off x="7061100" y="2624150"/>
            <a:ext cx="1524725" cy="1524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5"/>
          <p:cNvPicPr preferRelativeResize="0"/>
          <p:nvPr/>
        </p:nvPicPr>
        <p:blipFill>
          <a:blip r:embed="rId3">
            <a:alphaModFix/>
          </a:blip>
          <a:stretch>
            <a:fillRect/>
          </a:stretch>
        </p:blipFill>
        <p:spPr>
          <a:xfrm>
            <a:off x="152400" y="152400"/>
            <a:ext cx="3225800" cy="4838700"/>
          </a:xfrm>
          <a:prstGeom prst="rect">
            <a:avLst/>
          </a:prstGeom>
          <a:noFill/>
          <a:ln>
            <a:noFill/>
          </a:ln>
        </p:spPr>
      </p:pic>
      <p:sp>
        <p:nvSpPr>
          <p:cNvPr id="148" name="Google Shape;148;p25"/>
          <p:cNvSpPr txBox="1"/>
          <p:nvPr/>
        </p:nvSpPr>
        <p:spPr>
          <a:xfrm>
            <a:off x="3579875" y="152400"/>
            <a:ext cx="5354100" cy="47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t>Under the dome of the Capitol: New laws inked in 2022:</a:t>
            </a:r>
            <a:endParaRPr b="1" sz="1900"/>
          </a:p>
          <a:p>
            <a:pPr indent="0" lvl="0" marL="0" rtl="0" algn="l">
              <a:spcBef>
                <a:spcPts val="0"/>
              </a:spcBef>
              <a:spcAft>
                <a:spcPts val="0"/>
              </a:spcAft>
              <a:buNone/>
            </a:pPr>
            <a:r>
              <a:t/>
            </a:r>
            <a:endParaRPr b="1" sz="1900"/>
          </a:p>
          <a:p>
            <a:pPr indent="0" lvl="0" marL="0" rtl="0" algn="l">
              <a:lnSpc>
                <a:spcPct val="175000"/>
              </a:lnSpc>
              <a:spcBef>
                <a:spcPts val="0"/>
              </a:spcBef>
              <a:spcAft>
                <a:spcPts val="0"/>
              </a:spcAft>
              <a:buClr>
                <a:schemeClr val="dk1"/>
              </a:buClr>
              <a:buSzPts val="1100"/>
              <a:buFont typeface="Arial"/>
              <a:buNone/>
            </a:pPr>
            <a:r>
              <a:rPr b="1" lang="en" sz="1300">
                <a:solidFill>
                  <a:schemeClr val="dk1"/>
                </a:solidFill>
                <a:highlight>
                  <a:srgbClr val="FFFFFF"/>
                </a:highlight>
              </a:rPr>
              <a:t>SB 1477:</a:t>
            </a:r>
            <a:r>
              <a:rPr lang="en" sz="1300">
                <a:solidFill>
                  <a:schemeClr val="dk1"/>
                </a:solidFill>
                <a:highlight>
                  <a:srgbClr val="FFFFFF"/>
                </a:highlight>
              </a:rPr>
              <a:t> Limits the use of wage garnishment against debtors, including high-income tenants. </a:t>
            </a:r>
            <a:endParaRPr sz="1300">
              <a:solidFill>
                <a:schemeClr val="dk1"/>
              </a:solidFill>
              <a:highlight>
                <a:srgbClr val="FFFFFF"/>
              </a:highlight>
            </a:endParaRPr>
          </a:p>
          <a:p>
            <a:pPr indent="0" lvl="0" marL="0" rtl="0" algn="l">
              <a:lnSpc>
                <a:spcPct val="175000"/>
              </a:lnSpc>
              <a:spcBef>
                <a:spcPts val="1900"/>
              </a:spcBef>
              <a:spcAft>
                <a:spcPts val="0"/>
              </a:spcAft>
              <a:buClr>
                <a:schemeClr val="dk1"/>
              </a:buClr>
              <a:buSzPts val="1100"/>
              <a:buFont typeface="Arial"/>
              <a:buNone/>
            </a:pPr>
            <a:r>
              <a:rPr b="1" lang="en" sz="1300">
                <a:solidFill>
                  <a:schemeClr val="dk1"/>
                </a:solidFill>
                <a:highlight>
                  <a:srgbClr val="FFFFFF"/>
                </a:highlight>
              </a:rPr>
              <a:t>SB 1017</a:t>
            </a:r>
            <a:r>
              <a:rPr lang="en" sz="1300">
                <a:solidFill>
                  <a:schemeClr val="dk1"/>
                </a:solidFill>
                <a:highlight>
                  <a:srgbClr val="FFFFFF"/>
                </a:highlight>
              </a:rPr>
              <a:t>: Creates additional protections for victims of domestic violence who live in rental housing. </a:t>
            </a:r>
            <a:endParaRPr sz="1300">
              <a:solidFill>
                <a:schemeClr val="dk1"/>
              </a:solidFill>
              <a:highlight>
                <a:srgbClr val="FFFFFF"/>
              </a:highlight>
            </a:endParaRPr>
          </a:p>
          <a:p>
            <a:pPr indent="0" lvl="0" marL="0" rtl="0" algn="l">
              <a:lnSpc>
                <a:spcPct val="175000"/>
              </a:lnSpc>
              <a:spcBef>
                <a:spcPts val="1900"/>
              </a:spcBef>
              <a:spcAft>
                <a:spcPts val="0"/>
              </a:spcAft>
              <a:buClr>
                <a:schemeClr val="dk1"/>
              </a:buClr>
              <a:buSzPts val="1100"/>
              <a:buFont typeface="Arial"/>
              <a:buNone/>
            </a:pPr>
            <a:r>
              <a:rPr b="1" lang="en" sz="1300">
                <a:solidFill>
                  <a:schemeClr val="dk1"/>
                </a:solidFill>
                <a:highlight>
                  <a:srgbClr val="FFFFFF"/>
                </a:highlight>
              </a:rPr>
              <a:t>AB 2559:</a:t>
            </a:r>
            <a:r>
              <a:rPr lang="en" sz="1300">
                <a:solidFill>
                  <a:schemeClr val="dk1"/>
                </a:solidFill>
                <a:highlight>
                  <a:srgbClr val="FFFFFF"/>
                </a:highlight>
              </a:rPr>
              <a:t> With the landlord's voluntary participation, will allow reusable credit reports good for 30 days. Yet be careful of criminal background checks. </a:t>
            </a:r>
            <a:endParaRPr sz="1300">
              <a:solidFill>
                <a:schemeClr val="dk1"/>
              </a:solidFill>
              <a:highlight>
                <a:srgbClr val="FFFFFF"/>
              </a:highlight>
            </a:endParaRPr>
          </a:p>
          <a:p>
            <a:pPr indent="0" lvl="0" marL="0" rtl="0" algn="l">
              <a:lnSpc>
                <a:spcPct val="175000"/>
              </a:lnSpc>
              <a:spcBef>
                <a:spcPts val="1900"/>
              </a:spcBef>
              <a:spcAft>
                <a:spcPts val="1900"/>
              </a:spcAft>
              <a:buNone/>
            </a:pPr>
            <a:r>
              <a:rPr b="1" lang="en" sz="1300">
                <a:solidFill>
                  <a:schemeClr val="dk1"/>
                </a:solidFill>
                <a:highlight>
                  <a:srgbClr val="FFFFFF"/>
                </a:highlight>
              </a:rPr>
              <a:t>SB 971</a:t>
            </a:r>
            <a:r>
              <a:rPr lang="en" sz="1300">
                <a:solidFill>
                  <a:schemeClr val="dk1"/>
                </a:solidFill>
                <a:highlight>
                  <a:srgbClr val="FFFFFF"/>
                </a:highlight>
              </a:rPr>
              <a:t>: Residents of some newly built affordable housing will be allowed to have household pets. </a:t>
            </a:r>
            <a:endParaRPr sz="1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6"/>
          <p:cNvPicPr preferRelativeResize="0"/>
          <p:nvPr/>
        </p:nvPicPr>
        <p:blipFill>
          <a:blip r:embed="rId3">
            <a:alphaModFix/>
          </a:blip>
          <a:stretch>
            <a:fillRect/>
          </a:stretch>
        </p:blipFill>
        <p:spPr>
          <a:xfrm>
            <a:off x="152400" y="229088"/>
            <a:ext cx="542675" cy="704775"/>
          </a:xfrm>
          <a:prstGeom prst="rect">
            <a:avLst/>
          </a:prstGeom>
          <a:noFill/>
          <a:ln>
            <a:noFill/>
          </a:ln>
        </p:spPr>
      </p:pic>
      <p:sp>
        <p:nvSpPr>
          <p:cNvPr id="154" name="Google Shape;154;p26"/>
          <p:cNvSpPr txBox="1"/>
          <p:nvPr/>
        </p:nvSpPr>
        <p:spPr>
          <a:xfrm>
            <a:off x="695075" y="227475"/>
            <a:ext cx="81387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700">
                <a:solidFill>
                  <a:schemeClr val="dk1"/>
                </a:solidFill>
              </a:rPr>
              <a:t>items </a:t>
            </a:r>
            <a:r>
              <a:rPr lang="en" sz="1700">
                <a:solidFill>
                  <a:schemeClr val="dk1"/>
                </a:solidFill>
                <a:highlight>
                  <a:schemeClr val="lt1"/>
                </a:highlight>
              </a:rPr>
              <a:t>our office needs to provide clients with a draft surrender of possession agreement, within receipt of the following information:</a:t>
            </a:r>
            <a:endParaRPr sz="1300"/>
          </a:p>
        </p:txBody>
      </p:sp>
      <p:pic>
        <p:nvPicPr>
          <p:cNvPr id="155" name="Google Shape;155;p26"/>
          <p:cNvPicPr preferRelativeResize="0"/>
          <p:nvPr/>
        </p:nvPicPr>
        <p:blipFill>
          <a:blip r:embed="rId4">
            <a:alphaModFix/>
          </a:blip>
          <a:stretch>
            <a:fillRect/>
          </a:stretch>
        </p:blipFill>
        <p:spPr>
          <a:xfrm>
            <a:off x="6733800" y="3601725"/>
            <a:ext cx="2321750" cy="1541775"/>
          </a:xfrm>
          <a:prstGeom prst="rect">
            <a:avLst/>
          </a:prstGeom>
          <a:noFill/>
          <a:ln>
            <a:noFill/>
          </a:ln>
        </p:spPr>
      </p:pic>
      <p:sp>
        <p:nvSpPr>
          <p:cNvPr id="156" name="Google Shape;156;p26"/>
          <p:cNvSpPr txBox="1"/>
          <p:nvPr/>
        </p:nvSpPr>
        <p:spPr>
          <a:xfrm>
            <a:off x="341225" y="1061550"/>
            <a:ext cx="721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57" name="Google Shape;157;p26"/>
          <p:cNvSpPr txBox="1"/>
          <p:nvPr/>
        </p:nvSpPr>
        <p:spPr>
          <a:xfrm>
            <a:off x="341225" y="1253275"/>
            <a:ext cx="6925500" cy="3167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50">
                <a:solidFill>
                  <a:schemeClr val="dk1"/>
                </a:solidFill>
              </a:rPr>
              <a:t>1. Names of Owner (s)</a:t>
            </a:r>
            <a:endParaRPr sz="1550">
              <a:solidFill>
                <a:schemeClr val="dk1"/>
              </a:solidFill>
            </a:endParaRPr>
          </a:p>
          <a:p>
            <a:pPr indent="0" lvl="0" marL="0" rtl="0" algn="l">
              <a:lnSpc>
                <a:spcPct val="115000"/>
              </a:lnSpc>
              <a:spcBef>
                <a:spcPts val="0"/>
              </a:spcBef>
              <a:spcAft>
                <a:spcPts val="0"/>
              </a:spcAft>
              <a:buNone/>
            </a:pPr>
            <a:r>
              <a:rPr lang="en" sz="1550">
                <a:solidFill>
                  <a:schemeClr val="dk1"/>
                </a:solidFill>
              </a:rPr>
              <a:t>2. Names of Tenants and/or Occupants</a:t>
            </a:r>
            <a:endParaRPr sz="1550">
              <a:solidFill>
                <a:schemeClr val="dk1"/>
              </a:solidFill>
            </a:endParaRPr>
          </a:p>
          <a:p>
            <a:pPr indent="0" lvl="0" marL="0" rtl="0" algn="l">
              <a:lnSpc>
                <a:spcPct val="115000"/>
              </a:lnSpc>
              <a:spcBef>
                <a:spcPts val="0"/>
              </a:spcBef>
              <a:spcAft>
                <a:spcPts val="0"/>
              </a:spcAft>
              <a:buNone/>
            </a:pPr>
            <a:r>
              <a:rPr lang="en" sz="1550">
                <a:solidFill>
                  <a:schemeClr val="dk1"/>
                </a:solidFill>
              </a:rPr>
              <a:t>3. Address of Rental Unit</a:t>
            </a:r>
            <a:endParaRPr sz="1550">
              <a:solidFill>
                <a:schemeClr val="dk1"/>
              </a:solidFill>
            </a:endParaRPr>
          </a:p>
          <a:p>
            <a:pPr indent="0" lvl="0" marL="0" rtl="0" algn="l">
              <a:lnSpc>
                <a:spcPct val="115000"/>
              </a:lnSpc>
              <a:spcBef>
                <a:spcPts val="0"/>
              </a:spcBef>
              <a:spcAft>
                <a:spcPts val="0"/>
              </a:spcAft>
              <a:buNone/>
            </a:pPr>
            <a:r>
              <a:rPr lang="en" sz="1550">
                <a:solidFill>
                  <a:schemeClr val="dk1"/>
                </a:solidFill>
              </a:rPr>
              <a:t>4. When are the tenants vacating the unit?</a:t>
            </a:r>
            <a:endParaRPr sz="1550">
              <a:solidFill>
                <a:schemeClr val="dk1"/>
              </a:solidFill>
            </a:endParaRPr>
          </a:p>
          <a:p>
            <a:pPr indent="0" lvl="0" marL="0" rtl="0" algn="l">
              <a:lnSpc>
                <a:spcPct val="115000"/>
              </a:lnSpc>
              <a:spcBef>
                <a:spcPts val="0"/>
              </a:spcBef>
              <a:spcAft>
                <a:spcPts val="0"/>
              </a:spcAft>
              <a:buNone/>
            </a:pPr>
            <a:r>
              <a:rPr lang="en" sz="1550">
                <a:solidFill>
                  <a:schemeClr val="dk1"/>
                </a:solidFill>
              </a:rPr>
              <a:t>5. How much are you paying them?</a:t>
            </a:r>
            <a:endParaRPr sz="1550">
              <a:solidFill>
                <a:schemeClr val="dk1"/>
              </a:solidFill>
            </a:endParaRPr>
          </a:p>
          <a:p>
            <a:pPr indent="0" lvl="0" marL="0" rtl="0" algn="l">
              <a:lnSpc>
                <a:spcPct val="115000"/>
              </a:lnSpc>
              <a:spcBef>
                <a:spcPts val="0"/>
              </a:spcBef>
              <a:spcAft>
                <a:spcPts val="0"/>
              </a:spcAft>
              <a:buNone/>
            </a:pPr>
            <a:r>
              <a:rPr lang="en" sz="1550">
                <a:solidFill>
                  <a:schemeClr val="dk1"/>
                </a:solidFill>
              </a:rPr>
              <a:t>6. When are you going to pay them (upon signing settlement agreement or upon giving the keys to you?</a:t>
            </a:r>
            <a:endParaRPr sz="1550">
              <a:solidFill>
                <a:schemeClr val="dk1"/>
              </a:solidFill>
            </a:endParaRPr>
          </a:p>
          <a:p>
            <a:pPr indent="0" lvl="0" marL="0" rtl="0" algn="l">
              <a:lnSpc>
                <a:spcPct val="115000"/>
              </a:lnSpc>
              <a:spcBef>
                <a:spcPts val="0"/>
              </a:spcBef>
              <a:spcAft>
                <a:spcPts val="0"/>
              </a:spcAft>
              <a:buNone/>
            </a:pPr>
            <a:r>
              <a:rPr lang="en" sz="1550">
                <a:solidFill>
                  <a:schemeClr val="dk1"/>
                </a:solidFill>
              </a:rPr>
              <a:t>7. Are the tenants going to continue to pay rent for the duration of their time in the rental unit, or is the rent waived?</a:t>
            </a:r>
            <a:endParaRPr sz="1550">
              <a:solidFill>
                <a:schemeClr val="dk1"/>
              </a:solidFill>
            </a:endParaRPr>
          </a:p>
          <a:p>
            <a:pPr indent="0" lvl="0" marL="0" rtl="0" algn="l">
              <a:lnSpc>
                <a:spcPct val="115000"/>
              </a:lnSpc>
              <a:spcBef>
                <a:spcPts val="0"/>
              </a:spcBef>
              <a:spcAft>
                <a:spcPts val="0"/>
              </a:spcAft>
              <a:buNone/>
            </a:pPr>
            <a:r>
              <a:rPr lang="en" sz="1550">
                <a:solidFill>
                  <a:schemeClr val="dk1"/>
                </a:solidFill>
              </a:rPr>
              <a:t>8. Are you returning the security deposit according to law, or are the tenants forfeiting the security deposit?</a:t>
            </a:r>
            <a:endParaRPr sz="155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7"/>
          <p:cNvPicPr preferRelativeResize="0"/>
          <p:nvPr/>
        </p:nvPicPr>
        <p:blipFill>
          <a:blip r:embed="rId3">
            <a:alphaModFix/>
          </a:blip>
          <a:stretch>
            <a:fillRect/>
          </a:stretch>
        </p:blipFill>
        <p:spPr>
          <a:xfrm>
            <a:off x="5391375" y="0"/>
            <a:ext cx="3752625" cy="2814974"/>
          </a:xfrm>
          <a:prstGeom prst="rect">
            <a:avLst/>
          </a:prstGeom>
          <a:noFill/>
          <a:ln>
            <a:noFill/>
          </a:ln>
        </p:spPr>
      </p:pic>
      <p:sp>
        <p:nvSpPr>
          <p:cNvPr id="163" name="Google Shape;163;p27"/>
          <p:cNvSpPr txBox="1"/>
          <p:nvPr/>
        </p:nvSpPr>
        <p:spPr>
          <a:xfrm>
            <a:off x="4006125" y="1326950"/>
            <a:ext cx="260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64" name="Google Shape;164;p27"/>
          <p:cNvSpPr txBox="1"/>
          <p:nvPr/>
        </p:nvSpPr>
        <p:spPr>
          <a:xfrm>
            <a:off x="265400" y="556050"/>
            <a:ext cx="5126100" cy="250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t>Get in touch.</a:t>
            </a:r>
            <a:endParaRPr b="1" sz="1600"/>
          </a:p>
          <a:p>
            <a:pPr indent="0" lvl="0" marL="0" rtl="0" algn="l">
              <a:spcBef>
                <a:spcPts val="0"/>
              </a:spcBef>
              <a:spcAft>
                <a:spcPts val="0"/>
              </a:spcAft>
              <a:buNone/>
            </a:pPr>
            <a:r>
              <a:t/>
            </a:r>
            <a:endParaRPr/>
          </a:p>
          <a:p>
            <a:pPr indent="0" lvl="0" marL="0" rtl="0" algn="l">
              <a:lnSpc>
                <a:spcPct val="150000"/>
              </a:lnSpc>
              <a:spcBef>
                <a:spcPts val="0"/>
              </a:spcBef>
              <a:spcAft>
                <a:spcPts val="0"/>
              </a:spcAft>
              <a:buNone/>
            </a:pPr>
            <a:r>
              <a:rPr lang="en"/>
              <a:t>Tel: 415-409-7611</a:t>
            </a:r>
            <a:endParaRPr/>
          </a:p>
          <a:p>
            <a:pPr indent="0" lvl="0" marL="0" rtl="0" algn="l">
              <a:lnSpc>
                <a:spcPct val="150000"/>
              </a:lnSpc>
              <a:spcBef>
                <a:spcPts val="0"/>
              </a:spcBef>
              <a:spcAft>
                <a:spcPts val="0"/>
              </a:spcAft>
              <a:buNone/>
            </a:pPr>
            <a:r>
              <a:rPr lang="en"/>
              <a:t>Email: daniel@bornstein.law</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sz="1600"/>
              <a:t>Stay in touch.</a:t>
            </a:r>
            <a:endParaRPr b="1" sz="1600"/>
          </a:p>
          <a:p>
            <a:pPr indent="0" lvl="0" marL="0" rtl="0" algn="l">
              <a:spcBef>
                <a:spcPts val="0"/>
              </a:spcBef>
              <a:spcAft>
                <a:spcPts val="0"/>
              </a:spcAft>
              <a:buNone/>
            </a:pPr>
            <a:r>
              <a:t/>
            </a:r>
            <a:endParaRPr/>
          </a:p>
          <a:p>
            <a:pPr indent="0" lvl="0" marL="0" rtl="0" algn="l">
              <a:lnSpc>
                <a:spcPct val="150000"/>
              </a:lnSpc>
              <a:spcBef>
                <a:spcPts val="0"/>
              </a:spcBef>
              <a:spcAft>
                <a:spcPts val="0"/>
              </a:spcAft>
              <a:buNone/>
            </a:pPr>
            <a:r>
              <a:rPr lang="en"/>
              <a:t>bornstein.law/subscribe</a:t>
            </a:r>
            <a:endParaRPr/>
          </a:p>
          <a:p>
            <a:pPr indent="0" lvl="0" marL="0" rtl="0" algn="l">
              <a:lnSpc>
                <a:spcPct val="150000"/>
              </a:lnSpc>
              <a:spcBef>
                <a:spcPts val="0"/>
              </a:spcBef>
              <a:spcAft>
                <a:spcPts val="0"/>
              </a:spcAft>
              <a:buNone/>
            </a:pPr>
            <a:r>
              <a:rPr lang="en"/>
              <a:t>facebook.com/bornsteinlaw</a:t>
            </a:r>
            <a:endParaRPr/>
          </a:p>
        </p:txBody>
      </p:sp>
      <p:pic>
        <p:nvPicPr>
          <p:cNvPr id="165" name="Google Shape;165;p27"/>
          <p:cNvPicPr preferRelativeResize="0"/>
          <p:nvPr/>
        </p:nvPicPr>
        <p:blipFill>
          <a:blip r:embed="rId4">
            <a:alphaModFix/>
          </a:blip>
          <a:stretch>
            <a:fillRect/>
          </a:stretch>
        </p:blipFill>
        <p:spPr>
          <a:xfrm>
            <a:off x="314675" y="3489550"/>
            <a:ext cx="5076825" cy="121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360700" y="200425"/>
            <a:ext cx="1755875" cy="3325625"/>
          </a:xfrm>
          <a:prstGeom prst="rect">
            <a:avLst/>
          </a:prstGeom>
          <a:noFill/>
          <a:ln>
            <a:noFill/>
          </a:ln>
        </p:spPr>
      </p:pic>
      <p:pic>
        <p:nvPicPr>
          <p:cNvPr id="66" name="Google Shape;66;p14"/>
          <p:cNvPicPr preferRelativeResize="0"/>
          <p:nvPr/>
        </p:nvPicPr>
        <p:blipFill>
          <a:blip r:embed="rId4">
            <a:alphaModFix/>
          </a:blip>
          <a:stretch>
            <a:fillRect/>
          </a:stretch>
        </p:blipFill>
        <p:spPr>
          <a:xfrm>
            <a:off x="5058412" y="2748150"/>
            <a:ext cx="589825" cy="589825"/>
          </a:xfrm>
          <a:prstGeom prst="rect">
            <a:avLst/>
          </a:prstGeom>
          <a:noFill/>
          <a:ln>
            <a:noFill/>
          </a:ln>
        </p:spPr>
      </p:pic>
      <p:sp>
        <p:nvSpPr>
          <p:cNvPr id="67" name="Google Shape;67;p14"/>
          <p:cNvSpPr txBox="1"/>
          <p:nvPr/>
        </p:nvSpPr>
        <p:spPr>
          <a:xfrm>
            <a:off x="2453075" y="1303025"/>
            <a:ext cx="5800500" cy="1354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t>Download presentation slides and access a wealth of additional information.</a:t>
            </a:r>
            <a:endParaRPr b="1" sz="1900"/>
          </a:p>
          <a:p>
            <a:pPr indent="0" lvl="0" marL="0" rtl="0" algn="ctr">
              <a:spcBef>
                <a:spcPts val="0"/>
              </a:spcBef>
              <a:spcAft>
                <a:spcPts val="0"/>
              </a:spcAft>
              <a:buNone/>
            </a:pPr>
            <a:r>
              <a:t/>
            </a:r>
            <a:endParaRPr sz="1900"/>
          </a:p>
          <a:p>
            <a:pPr indent="0" lvl="0" marL="0" rtl="0" algn="ctr">
              <a:spcBef>
                <a:spcPts val="0"/>
              </a:spcBef>
              <a:spcAft>
                <a:spcPts val="0"/>
              </a:spcAft>
              <a:buNone/>
            </a:pPr>
            <a:r>
              <a:rPr b="1" lang="en" sz="1900" u="sng">
                <a:solidFill>
                  <a:schemeClr val="hlink"/>
                </a:solidFill>
                <a:hlinkClick r:id="rId5"/>
              </a:rPr>
              <a:t>bornstein.law/resources</a:t>
            </a:r>
            <a:endParaRPr b="1" sz="1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5"/>
          <p:cNvPicPr preferRelativeResize="0"/>
          <p:nvPr/>
        </p:nvPicPr>
        <p:blipFill>
          <a:blip r:embed="rId3">
            <a:alphaModFix/>
          </a:blip>
          <a:stretch>
            <a:fillRect/>
          </a:stretch>
        </p:blipFill>
        <p:spPr>
          <a:xfrm>
            <a:off x="88300" y="72300"/>
            <a:ext cx="2893550" cy="2183725"/>
          </a:xfrm>
          <a:prstGeom prst="rect">
            <a:avLst/>
          </a:prstGeom>
          <a:noFill/>
          <a:ln>
            <a:noFill/>
          </a:ln>
        </p:spPr>
      </p:pic>
      <p:sp>
        <p:nvSpPr>
          <p:cNvPr id="73" name="Google Shape;73;p15"/>
          <p:cNvSpPr txBox="1"/>
          <p:nvPr/>
        </p:nvSpPr>
        <p:spPr>
          <a:xfrm>
            <a:off x="129700" y="2408650"/>
            <a:ext cx="28935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t>State eviction moratorium expired on July 1, 2022 but San Francisco immediately enacted its own moratorium.</a:t>
            </a:r>
            <a:endParaRPr b="1" sz="1500"/>
          </a:p>
        </p:txBody>
      </p:sp>
      <p:sp>
        <p:nvSpPr>
          <p:cNvPr id="74" name="Google Shape;74;p15"/>
          <p:cNvSpPr txBox="1"/>
          <p:nvPr/>
        </p:nvSpPr>
        <p:spPr>
          <a:xfrm>
            <a:off x="3158100" y="133325"/>
            <a:ext cx="57684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Rent due post-July 1, 2022:</a:t>
            </a:r>
            <a:endParaRPr b="1"/>
          </a:p>
          <a:p>
            <a:pPr indent="0" lvl="0" marL="0" rtl="0" algn="l">
              <a:spcBef>
                <a:spcPts val="0"/>
              </a:spcBef>
              <a:spcAft>
                <a:spcPts val="0"/>
              </a:spcAft>
              <a:buNone/>
            </a:pPr>
            <a:r>
              <a:rPr lang="en"/>
              <a:t>Tenants cannot be evicted for nonpayment if there is a COVID-related hardship.</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Expiration date:</a:t>
            </a:r>
            <a:endParaRPr b="1"/>
          </a:p>
          <a:p>
            <a:pPr indent="-317500" lvl="0" marL="457200" rtl="0" algn="l">
              <a:spcBef>
                <a:spcPts val="0"/>
              </a:spcBef>
              <a:spcAft>
                <a:spcPts val="0"/>
              </a:spcAft>
              <a:buSzPts val="1400"/>
              <a:buChar char="●"/>
            </a:pPr>
            <a:r>
              <a:rPr lang="en"/>
              <a:t>Expires when Mayor’s pandemic emergency </a:t>
            </a:r>
            <a:r>
              <a:rPr lang="en"/>
              <a:t>proclamation</a:t>
            </a:r>
            <a:r>
              <a:rPr lang="en"/>
              <a:t> ends. There is no indication when this will be. </a:t>
            </a:r>
            <a:endParaRPr/>
          </a:p>
          <a:p>
            <a:pPr indent="-317500" lvl="0" marL="457200" rtl="0" algn="l">
              <a:spcBef>
                <a:spcPts val="0"/>
              </a:spcBef>
              <a:spcAft>
                <a:spcPts val="0"/>
              </a:spcAft>
              <a:buSzPts val="1400"/>
              <a:buChar char="●"/>
            </a:pPr>
            <a:r>
              <a:rPr lang="en"/>
              <a:t>Supervisor Dean Preston proposes extending protections until 60 days after the emergency </a:t>
            </a:r>
            <a:r>
              <a:rPr lang="en"/>
              <a:t>proclamation</a:t>
            </a:r>
            <a:r>
              <a:rPr lang="en"/>
              <a:t> ends. </a:t>
            </a:r>
            <a:endParaRPr/>
          </a:p>
        </p:txBody>
      </p:sp>
      <p:sp>
        <p:nvSpPr>
          <p:cNvPr id="75" name="Google Shape;75;p15"/>
          <p:cNvSpPr txBox="1"/>
          <p:nvPr/>
        </p:nvSpPr>
        <p:spPr>
          <a:xfrm>
            <a:off x="4712425" y="2746250"/>
            <a:ext cx="41019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t>We are still aggressively serving 3-day notices, but we will not know whether or not the tenant will raise a rebuttable COVID-related hardship.</a:t>
            </a:r>
            <a:endParaRPr b="1" sz="1700"/>
          </a:p>
        </p:txBody>
      </p:sp>
      <p:cxnSp>
        <p:nvCxnSpPr>
          <p:cNvPr id="76" name="Google Shape;76;p15"/>
          <p:cNvCxnSpPr/>
          <p:nvPr/>
        </p:nvCxnSpPr>
        <p:spPr>
          <a:xfrm>
            <a:off x="4391900" y="2713100"/>
            <a:ext cx="15900" cy="12978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6"/>
          <p:cNvPicPr preferRelativeResize="0"/>
          <p:nvPr/>
        </p:nvPicPr>
        <p:blipFill>
          <a:blip r:embed="rId3">
            <a:alphaModFix/>
          </a:blip>
          <a:stretch>
            <a:fillRect/>
          </a:stretch>
        </p:blipFill>
        <p:spPr>
          <a:xfrm>
            <a:off x="4572000" y="2107250"/>
            <a:ext cx="4294325" cy="2865125"/>
          </a:xfrm>
          <a:prstGeom prst="rect">
            <a:avLst/>
          </a:prstGeom>
          <a:noFill/>
          <a:ln>
            <a:noFill/>
          </a:ln>
        </p:spPr>
      </p:pic>
      <p:sp>
        <p:nvSpPr>
          <p:cNvPr id="82" name="Google Shape;82;p16"/>
          <p:cNvSpPr txBox="1"/>
          <p:nvPr/>
        </p:nvSpPr>
        <p:spPr>
          <a:xfrm>
            <a:off x="259800" y="120475"/>
            <a:ext cx="8624400" cy="140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t>Tenant engaging in a nuisance?</a:t>
            </a:r>
            <a:endParaRPr b="1" sz="2400"/>
          </a:p>
          <a:p>
            <a:pPr indent="0" lvl="0" marL="0" rtl="0" algn="l">
              <a:spcBef>
                <a:spcPts val="0"/>
              </a:spcBef>
              <a:spcAft>
                <a:spcPts val="0"/>
              </a:spcAft>
              <a:buNone/>
            </a:pPr>
            <a:r>
              <a:t/>
            </a:r>
            <a:endParaRPr sz="1900"/>
          </a:p>
          <a:p>
            <a:pPr indent="0" lvl="0" marL="0" rtl="0" algn="l">
              <a:spcBef>
                <a:spcPts val="0"/>
              </a:spcBef>
              <a:spcAft>
                <a:spcPts val="0"/>
              </a:spcAft>
              <a:buNone/>
            </a:pPr>
            <a:r>
              <a:rPr lang="en" sz="1800"/>
              <a:t>We’ll have to serve a 10-day warning letter before proceeding with a 3-day notice (Formerly for nonpayment, as well, but this was struck down by the court).</a:t>
            </a:r>
            <a:endParaRPr sz="1800"/>
          </a:p>
        </p:txBody>
      </p:sp>
      <p:sp>
        <p:nvSpPr>
          <p:cNvPr id="83" name="Google Shape;83;p16"/>
          <p:cNvSpPr txBox="1"/>
          <p:nvPr/>
        </p:nvSpPr>
        <p:spPr>
          <a:xfrm>
            <a:off x="259800" y="1725150"/>
            <a:ext cx="38136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Examples</a:t>
            </a:r>
            <a:r>
              <a:rPr lang="en"/>
              <a:t>: Playing loud music at night, unauthorized pets, unauthorized subletting, other breaches of the lease.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Exceptions</a:t>
            </a:r>
            <a:r>
              <a:rPr lang="en"/>
              <a:t>: An imminent threat to people or property like arson, violence, drug dealing, prostitution, etc. </a:t>
            </a:r>
            <a:endParaRPr/>
          </a:p>
        </p:txBody>
      </p:sp>
      <p:sp>
        <p:nvSpPr>
          <p:cNvPr id="84" name="Google Shape;84;p16"/>
          <p:cNvSpPr txBox="1"/>
          <p:nvPr/>
        </p:nvSpPr>
        <p:spPr>
          <a:xfrm>
            <a:off x="626425" y="3622325"/>
            <a:ext cx="35892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t>Bornstein Law can evaluate the severity of the conduct and </a:t>
            </a:r>
            <a:r>
              <a:rPr b="1" lang="en" sz="1700"/>
              <a:t>advise accordingly.</a:t>
            </a:r>
            <a:endParaRPr b="1" sz="1700"/>
          </a:p>
        </p:txBody>
      </p:sp>
      <p:cxnSp>
        <p:nvCxnSpPr>
          <p:cNvPr id="85" name="Google Shape;85;p16"/>
          <p:cNvCxnSpPr/>
          <p:nvPr/>
        </p:nvCxnSpPr>
        <p:spPr>
          <a:xfrm>
            <a:off x="434125" y="3658475"/>
            <a:ext cx="15900" cy="897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7"/>
          <p:cNvPicPr preferRelativeResize="0"/>
          <p:nvPr/>
        </p:nvPicPr>
        <p:blipFill>
          <a:blip r:embed="rId3">
            <a:alphaModFix/>
          </a:blip>
          <a:stretch>
            <a:fillRect/>
          </a:stretch>
        </p:blipFill>
        <p:spPr>
          <a:xfrm>
            <a:off x="152400" y="88325"/>
            <a:ext cx="8839200" cy="2205196"/>
          </a:xfrm>
          <a:prstGeom prst="rect">
            <a:avLst/>
          </a:prstGeom>
          <a:noFill/>
          <a:ln>
            <a:noFill/>
          </a:ln>
        </p:spPr>
      </p:pic>
      <p:sp>
        <p:nvSpPr>
          <p:cNvPr id="91" name="Google Shape;91;p17"/>
          <p:cNvSpPr txBox="1"/>
          <p:nvPr/>
        </p:nvSpPr>
        <p:spPr>
          <a:xfrm>
            <a:off x="161725" y="2520800"/>
            <a:ext cx="35733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Permissible rent increases are not keeping pace with rising operating costs.</a:t>
            </a:r>
            <a:endParaRPr b="1" sz="1800"/>
          </a:p>
        </p:txBody>
      </p:sp>
      <p:pic>
        <p:nvPicPr>
          <p:cNvPr id="92" name="Google Shape;92;p17"/>
          <p:cNvPicPr preferRelativeResize="0"/>
          <p:nvPr/>
        </p:nvPicPr>
        <p:blipFill>
          <a:blip r:embed="rId4">
            <a:alphaModFix/>
          </a:blip>
          <a:stretch>
            <a:fillRect/>
          </a:stretch>
        </p:blipFill>
        <p:spPr>
          <a:xfrm>
            <a:off x="4242775" y="2520788"/>
            <a:ext cx="1905000" cy="981075"/>
          </a:xfrm>
          <a:prstGeom prst="rect">
            <a:avLst/>
          </a:prstGeom>
          <a:noFill/>
          <a:ln>
            <a:noFill/>
          </a:ln>
        </p:spPr>
      </p:pic>
      <p:sp>
        <p:nvSpPr>
          <p:cNvPr id="93" name="Google Shape;93;p17"/>
          <p:cNvSpPr txBox="1"/>
          <p:nvPr/>
        </p:nvSpPr>
        <p:spPr>
          <a:xfrm>
            <a:off x="4359875" y="3402100"/>
            <a:ext cx="4326300" cy="93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750">
                <a:solidFill>
                  <a:schemeClr val="dk1"/>
                </a:solidFill>
                <a:highlight>
                  <a:schemeClr val="lt1"/>
                </a:highlight>
                <a:latin typeface="Roboto"/>
                <a:ea typeface="Roboto"/>
                <a:cs typeface="Roboto"/>
                <a:sym typeface="Roboto"/>
              </a:rPr>
              <a:t>Rent increase effective March 1, 2023 through February 29, 2024. </a:t>
            </a:r>
            <a:endParaRPr sz="1800">
              <a:solidFill>
                <a:schemeClr val="dk1"/>
              </a:solidFill>
            </a:endParaRPr>
          </a:p>
          <a:p>
            <a:pPr indent="0" lvl="0" marL="0" rtl="0" algn="l">
              <a:spcBef>
                <a:spcPts val="0"/>
              </a:spcBef>
              <a:spcAft>
                <a:spcPts val="0"/>
              </a:spcAft>
              <a:buNone/>
            </a:pPr>
            <a:r>
              <a:t/>
            </a:r>
            <a:endParaRPr/>
          </a:p>
        </p:txBody>
      </p:sp>
      <p:pic>
        <p:nvPicPr>
          <p:cNvPr id="94" name="Google Shape;94;p17"/>
          <p:cNvPicPr preferRelativeResize="0"/>
          <p:nvPr/>
        </p:nvPicPr>
        <p:blipFill>
          <a:blip r:embed="rId5">
            <a:alphaModFix/>
          </a:blip>
          <a:stretch>
            <a:fillRect/>
          </a:stretch>
        </p:blipFill>
        <p:spPr>
          <a:xfrm>
            <a:off x="286650" y="4287213"/>
            <a:ext cx="612175" cy="538725"/>
          </a:xfrm>
          <a:prstGeom prst="rect">
            <a:avLst/>
          </a:prstGeom>
          <a:noFill/>
          <a:ln>
            <a:noFill/>
          </a:ln>
        </p:spPr>
      </p:pic>
      <p:sp>
        <p:nvSpPr>
          <p:cNvPr id="95" name="Google Shape;95;p17"/>
          <p:cNvSpPr txBox="1"/>
          <p:nvPr/>
        </p:nvSpPr>
        <p:spPr>
          <a:xfrm>
            <a:off x="1043025" y="4233325"/>
            <a:ext cx="7867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t>In order to raise rents, landlords must obtain a license that certifies compliance with the Housing Inventory program.</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8"/>
          <p:cNvPicPr preferRelativeResize="0"/>
          <p:nvPr/>
        </p:nvPicPr>
        <p:blipFill>
          <a:blip r:embed="rId3">
            <a:alphaModFix/>
          </a:blip>
          <a:stretch>
            <a:fillRect/>
          </a:stretch>
        </p:blipFill>
        <p:spPr>
          <a:xfrm>
            <a:off x="1170388" y="130863"/>
            <a:ext cx="6803225" cy="4881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9"/>
          <p:cNvPicPr preferRelativeResize="0"/>
          <p:nvPr/>
        </p:nvPicPr>
        <p:blipFill>
          <a:blip r:embed="rId3">
            <a:alphaModFix/>
          </a:blip>
          <a:stretch>
            <a:fillRect/>
          </a:stretch>
        </p:blipFill>
        <p:spPr>
          <a:xfrm>
            <a:off x="857425" y="152400"/>
            <a:ext cx="6966600" cy="2636700"/>
          </a:xfrm>
          <a:prstGeom prst="rect">
            <a:avLst/>
          </a:prstGeom>
          <a:noFill/>
          <a:ln>
            <a:noFill/>
          </a:ln>
        </p:spPr>
      </p:pic>
      <p:sp>
        <p:nvSpPr>
          <p:cNvPr id="106" name="Google Shape;106;p19"/>
          <p:cNvSpPr txBox="1"/>
          <p:nvPr/>
        </p:nvSpPr>
        <p:spPr>
          <a:xfrm>
            <a:off x="272550" y="3052775"/>
            <a:ext cx="87672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t>SF rent registry (“Housing Inventory”)</a:t>
            </a:r>
            <a:endParaRPr b="1" sz="2000"/>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10+ units: required to register after July 1, 2022 with updates required every March 1 thereafter.</a:t>
            </a:r>
            <a:endParaRPr/>
          </a:p>
          <a:p>
            <a:pPr indent="-317500" lvl="0" marL="457200" rtl="0" algn="l">
              <a:spcBef>
                <a:spcPts val="0"/>
              </a:spcBef>
              <a:spcAft>
                <a:spcPts val="0"/>
              </a:spcAft>
              <a:buSzPts val="1400"/>
              <a:buChar char="●"/>
            </a:pPr>
            <a:r>
              <a:rPr lang="en">
                <a:solidFill>
                  <a:schemeClr val="dk1"/>
                </a:solidFill>
                <a:highlight>
                  <a:srgbClr val="FFFFFF"/>
                </a:highlight>
              </a:rPr>
              <a:t>All other residential properties: Reporting due March 1, 2023, with an update every March. </a:t>
            </a:r>
            <a:endParaRPr/>
          </a:p>
        </p:txBody>
      </p:sp>
      <p:sp>
        <p:nvSpPr>
          <p:cNvPr id="107" name="Google Shape;107;p19"/>
          <p:cNvSpPr txBox="1"/>
          <p:nvPr/>
        </p:nvSpPr>
        <p:spPr>
          <a:xfrm>
            <a:off x="272550" y="4263250"/>
            <a:ext cx="8141100" cy="677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sz="1600"/>
              <a:t>We know there are laggards. </a:t>
            </a:r>
            <a:r>
              <a:rPr i="1" lang="en" sz="1600"/>
              <a:t>The San Francisco’s rent board website has a wealth of </a:t>
            </a:r>
            <a:r>
              <a:rPr i="1" lang="en" sz="1600"/>
              <a:t>information</a:t>
            </a:r>
            <a:r>
              <a:rPr i="1" lang="en" sz="1600"/>
              <a:t>.</a:t>
            </a:r>
            <a:endParaRPr i="1"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0"/>
          <p:cNvPicPr preferRelativeResize="0"/>
          <p:nvPr/>
        </p:nvPicPr>
        <p:blipFill>
          <a:blip r:embed="rId3">
            <a:alphaModFix/>
          </a:blip>
          <a:stretch>
            <a:fillRect/>
          </a:stretch>
        </p:blipFill>
        <p:spPr>
          <a:xfrm>
            <a:off x="168425" y="810700"/>
            <a:ext cx="5283149" cy="3522099"/>
          </a:xfrm>
          <a:prstGeom prst="rect">
            <a:avLst/>
          </a:prstGeom>
          <a:noFill/>
          <a:ln>
            <a:noFill/>
          </a:ln>
        </p:spPr>
      </p:pic>
      <p:sp>
        <p:nvSpPr>
          <p:cNvPr id="113" name="Google Shape;113;p20"/>
          <p:cNvSpPr txBox="1"/>
          <p:nvPr/>
        </p:nvSpPr>
        <p:spPr>
          <a:xfrm>
            <a:off x="5657750" y="822325"/>
            <a:ext cx="334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4" name="Google Shape;114;p20"/>
          <p:cNvSpPr txBox="1"/>
          <p:nvPr/>
        </p:nvSpPr>
        <p:spPr>
          <a:xfrm>
            <a:off x="5736350" y="810700"/>
            <a:ext cx="3000000" cy="31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highlight>
                  <a:srgbClr val="FFFFFF"/>
                </a:highlight>
              </a:rPr>
              <a:t>Intermediate Length Occupancy units (ILOs), also known as “corporate rentals.”</a:t>
            </a:r>
            <a:endParaRPr b="1" sz="1600">
              <a:solidFill>
                <a:schemeClr val="dk1"/>
              </a:solidFill>
              <a:highlight>
                <a:srgbClr val="FFFFFF"/>
              </a:highlight>
            </a:endParaRPr>
          </a:p>
          <a:p>
            <a:pPr indent="0" lvl="0" marL="0" rtl="0" algn="l">
              <a:spcBef>
                <a:spcPts val="0"/>
              </a:spcBef>
              <a:spcAft>
                <a:spcPts val="0"/>
              </a:spcAft>
              <a:buNone/>
            </a:pPr>
            <a:r>
              <a:t/>
            </a:r>
            <a:endParaRPr sz="1150">
              <a:solidFill>
                <a:schemeClr val="dk1"/>
              </a:solidFill>
              <a:highlight>
                <a:srgbClr val="FFFFFF"/>
              </a:highlight>
            </a:endParaRPr>
          </a:p>
          <a:p>
            <a:pPr indent="0" lvl="0" marL="0" rtl="0" algn="l">
              <a:spcBef>
                <a:spcPts val="0"/>
              </a:spcBef>
              <a:spcAft>
                <a:spcPts val="0"/>
              </a:spcAft>
              <a:buNone/>
            </a:pPr>
            <a:r>
              <a:t/>
            </a:r>
            <a:endParaRPr sz="1150">
              <a:solidFill>
                <a:schemeClr val="dk1"/>
              </a:solidFill>
              <a:highlight>
                <a:srgbClr val="FFFFFF"/>
              </a:highlight>
            </a:endParaRPr>
          </a:p>
          <a:p>
            <a:pPr indent="0" lvl="0" marL="0" rtl="0" algn="l">
              <a:spcBef>
                <a:spcPts val="0"/>
              </a:spcBef>
              <a:spcAft>
                <a:spcPts val="0"/>
              </a:spcAft>
              <a:buNone/>
            </a:pPr>
            <a:r>
              <a:rPr lang="en" sz="1550">
                <a:solidFill>
                  <a:schemeClr val="dk1"/>
                </a:solidFill>
                <a:highlight>
                  <a:srgbClr val="FFFFFF"/>
                </a:highlight>
              </a:rPr>
              <a:t>With the city </a:t>
            </a:r>
            <a:r>
              <a:rPr lang="en" sz="1550">
                <a:solidFill>
                  <a:schemeClr val="dk1"/>
                </a:solidFill>
                <a:highlight>
                  <a:srgbClr val="FFFFFF"/>
                </a:highlight>
              </a:rPr>
              <a:t>besieged</a:t>
            </a:r>
            <a:r>
              <a:rPr lang="en" sz="1550">
                <a:solidFill>
                  <a:schemeClr val="dk1"/>
                </a:solidFill>
                <a:highlight>
                  <a:srgbClr val="FFFFFF"/>
                </a:highlight>
              </a:rPr>
              <a:t> with short-term rentals, the </a:t>
            </a:r>
            <a:r>
              <a:rPr lang="en" sz="1550">
                <a:solidFill>
                  <a:schemeClr val="dk1"/>
                </a:solidFill>
                <a:highlight>
                  <a:srgbClr val="FFFFFF"/>
                </a:highlight>
              </a:rPr>
              <a:t> Board of Supervisors enacted </a:t>
            </a:r>
            <a:r>
              <a:rPr lang="en" sz="1550">
                <a:solidFill>
                  <a:srgbClr val="003366"/>
                </a:solidFill>
                <a:highlight>
                  <a:srgbClr val="FFFFFF"/>
                </a:highlight>
                <a:uFill>
                  <a:noFill/>
                </a:uFill>
                <a:hlinkClick r:id="rId4">
                  <a:extLst>
                    <a:ext uri="{A12FA001-AC4F-418D-AE19-62706E023703}">
                      <ahyp:hlinkClr val="tx"/>
                    </a:ext>
                  </a:extLst>
                </a:hlinkClick>
              </a:rPr>
              <a:t>Ordinance No. 78-20 in April 2020</a:t>
            </a:r>
            <a:r>
              <a:rPr lang="en" sz="1550">
                <a:solidFill>
                  <a:schemeClr val="dk1"/>
                </a:solidFill>
                <a:highlight>
                  <a:srgbClr val="FFFFFF"/>
                </a:highlight>
              </a:rPr>
              <a:t>, a law amending the Planning Code to create a "new residential use characteristic."</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nvSpPr>
        <p:spPr>
          <a:xfrm>
            <a:off x="354025" y="277550"/>
            <a:ext cx="8827500" cy="5001600"/>
          </a:xfrm>
          <a:prstGeom prst="rect">
            <a:avLst/>
          </a:prstGeom>
          <a:noFill/>
          <a:ln>
            <a:noFill/>
          </a:ln>
        </p:spPr>
        <p:txBody>
          <a:bodyPr anchorCtr="0" anchor="t" bIns="91425" lIns="91425" spcFirstLastPara="1" rIns="91425" wrap="square" tIns="91425">
            <a:spAutoFit/>
          </a:bodyPr>
          <a:lstStyle/>
          <a:p>
            <a:pPr indent="0" lvl="0" marL="393700" marR="101600" rtl="0" algn="l">
              <a:lnSpc>
                <a:spcPct val="160000"/>
              </a:lnSpc>
              <a:spcBef>
                <a:spcPts val="800"/>
              </a:spcBef>
              <a:spcAft>
                <a:spcPts val="0"/>
              </a:spcAft>
              <a:buClr>
                <a:schemeClr val="dk1"/>
              </a:buClr>
              <a:buSzPts val="1100"/>
              <a:buFont typeface="Arial"/>
              <a:buNone/>
            </a:pPr>
            <a:r>
              <a:rPr b="1" lang="en" sz="1150">
                <a:solidFill>
                  <a:schemeClr val="dk1"/>
                </a:solidFill>
                <a:highlight>
                  <a:srgbClr val="FFFFFF"/>
                </a:highlight>
              </a:rPr>
              <a:t>Beyond the new residential use characteristic, here are some highlights of the new regulatory regime:</a:t>
            </a:r>
            <a:endParaRPr b="1" sz="1150">
              <a:solidFill>
                <a:schemeClr val="dk1"/>
              </a:solidFill>
              <a:highlight>
                <a:srgbClr val="FFFFFF"/>
              </a:highlight>
            </a:endParaRPr>
          </a:p>
          <a:p>
            <a:pPr indent="0" lvl="0" marL="393700" marR="101600" rtl="0" algn="l">
              <a:lnSpc>
                <a:spcPct val="160000"/>
              </a:lnSpc>
              <a:spcBef>
                <a:spcPts val="800"/>
              </a:spcBef>
              <a:spcAft>
                <a:spcPts val="0"/>
              </a:spcAft>
              <a:buClr>
                <a:schemeClr val="dk1"/>
              </a:buClr>
              <a:buSzPts val="1100"/>
              <a:buFont typeface="Arial"/>
              <a:buNone/>
            </a:pPr>
            <a:r>
              <a:rPr lang="en" sz="1150">
                <a:solidFill>
                  <a:schemeClr val="dk1"/>
                </a:solidFill>
                <a:highlight>
                  <a:srgbClr val="FFFFFF"/>
                </a:highlight>
              </a:rPr>
              <a:t>1. Caps the number of units that can be legally used as short-term housing citywide at 1,000.</a:t>
            </a:r>
            <a:endParaRPr sz="1150">
              <a:solidFill>
                <a:schemeClr val="dk1"/>
              </a:solidFill>
              <a:highlight>
                <a:srgbClr val="FFFFFF"/>
              </a:highlight>
            </a:endParaRPr>
          </a:p>
          <a:p>
            <a:pPr indent="0" lvl="0" marL="393700" marR="101600" rtl="0" algn="l">
              <a:lnSpc>
                <a:spcPct val="160000"/>
              </a:lnSpc>
              <a:spcBef>
                <a:spcPts val="800"/>
              </a:spcBef>
              <a:spcAft>
                <a:spcPts val="0"/>
              </a:spcAft>
              <a:buClr>
                <a:schemeClr val="dk1"/>
              </a:buClr>
              <a:buSzPts val="1100"/>
              <a:buFont typeface="Arial"/>
              <a:buNone/>
            </a:pPr>
            <a:r>
              <a:rPr lang="en" sz="1150">
                <a:solidFill>
                  <a:schemeClr val="dk1"/>
                </a:solidFill>
                <a:highlight>
                  <a:srgbClr val="FFFFFF"/>
                </a:highlight>
              </a:rPr>
              <a:t>2.  Armed with an ILO license, landlords are allowed to advertise and offer fixed-term tenancies for less than a year. However, it must be clear that the city’s “just cause” eviction protections apply. If the tenant elects to stay for a year, it is their prerogative; the tenant can not be forced out of the unit absent a just cause</a:t>
            </a:r>
            <a:r>
              <a:rPr lang="en" sz="1150">
                <a:solidFill>
                  <a:srgbClr val="003366"/>
                </a:solidFill>
                <a:highlight>
                  <a:srgbClr val="FFFFFF"/>
                </a:highlight>
              </a:rPr>
              <a:t>.</a:t>
            </a:r>
            <a:r>
              <a:rPr lang="en" sz="1150">
                <a:solidFill>
                  <a:schemeClr val="dk1"/>
                </a:solidFill>
                <a:highlight>
                  <a:srgbClr val="FFFFFF"/>
                </a:highlight>
              </a:rPr>
              <a:t> </a:t>
            </a:r>
            <a:r>
              <a:rPr b="1" lang="en" sz="1350">
                <a:solidFill>
                  <a:srgbClr val="FF0000"/>
                </a:solidFill>
                <a:highlight>
                  <a:srgbClr val="FFFFFF"/>
                </a:highlight>
              </a:rPr>
              <a:t>Landlords and tenants must enter into a lease term of at least 12 months. </a:t>
            </a:r>
            <a:endParaRPr b="1" sz="1350">
              <a:solidFill>
                <a:srgbClr val="FF0000"/>
              </a:solidFill>
              <a:highlight>
                <a:srgbClr val="FFFFFF"/>
              </a:highlight>
            </a:endParaRPr>
          </a:p>
          <a:p>
            <a:pPr indent="0" lvl="0" marL="393700" marR="101600" rtl="0" algn="l">
              <a:lnSpc>
                <a:spcPct val="160000"/>
              </a:lnSpc>
              <a:spcBef>
                <a:spcPts val="800"/>
              </a:spcBef>
              <a:spcAft>
                <a:spcPts val="0"/>
              </a:spcAft>
              <a:buClr>
                <a:schemeClr val="dk1"/>
              </a:buClr>
              <a:buSzPts val="1100"/>
              <a:buFont typeface="Arial"/>
              <a:buNone/>
            </a:pPr>
            <a:r>
              <a:rPr lang="en" sz="1150">
                <a:solidFill>
                  <a:schemeClr val="dk1"/>
                </a:solidFill>
                <a:highlight>
                  <a:srgbClr val="FFFFFF"/>
                </a:highlight>
              </a:rPr>
              <a:t>3. Landlords or corporate rental operators must include a disclosure on tenant rights when advertising units</a:t>
            </a:r>
            <a:endParaRPr sz="1150">
              <a:solidFill>
                <a:schemeClr val="dk1"/>
              </a:solidFill>
              <a:highlight>
                <a:srgbClr val="FFFFFF"/>
              </a:highlight>
            </a:endParaRPr>
          </a:p>
          <a:p>
            <a:pPr indent="0" lvl="0" marL="393700" marR="101600" rtl="0" algn="l">
              <a:lnSpc>
                <a:spcPct val="160000"/>
              </a:lnSpc>
              <a:spcBef>
                <a:spcPts val="800"/>
              </a:spcBef>
              <a:spcAft>
                <a:spcPts val="0"/>
              </a:spcAft>
              <a:buClr>
                <a:schemeClr val="dk1"/>
              </a:buClr>
              <a:buSzPts val="1100"/>
              <a:buFont typeface="Arial"/>
              <a:buNone/>
            </a:pPr>
            <a:r>
              <a:rPr lang="en" sz="1150">
                <a:solidFill>
                  <a:schemeClr val="dk1"/>
                </a:solidFill>
                <a:highlight>
                  <a:srgbClr val="FFFFFF"/>
                </a:highlight>
              </a:rPr>
              <a:t>4. Corporate rentals in buildings with nine units or less are permitted, as long as these hybrid units do not take up any more than 25 percent of the building's total units. Buildings with 3 or fewer dwelling units are not eligible for a license.</a:t>
            </a:r>
            <a:endParaRPr sz="1150">
              <a:solidFill>
                <a:schemeClr val="dk1"/>
              </a:solidFill>
              <a:highlight>
                <a:srgbClr val="FFFFFF"/>
              </a:highlight>
            </a:endParaRPr>
          </a:p>
          <a:p>
            <a:pPr indent="0" lvl="0" marL="393700" marR="101600" rtl="0" algn="l">
              <a:lnSpc>
                <a:spcPct val="160000"/>
              </a:lnSpc>
              <a:spcBef>
                <a:spcPts val="800"/>
              </a:spcBef>
              <a:spcAft>
                <a:spcPts val="0"/>
              </a:spcAft>
              <a:buClr>
                <a:schemeClr val="dk1"/>
              </a:buClr>
              <a:buSzPts val="1100"/>
              <a:buFont typeface="Arial"/>
              <a:buNone/>
            </a:pPr>
            <a:r>
              <a:rPr lang="en" sz="1150">
                <a:solidFill>
                  <a:schemeClr val="dk1"/>
                </a:solidFill>
                <a:highlight>
                  <a:srgbClr val="FFFFFF"/>
                </a:highlight>
              </a:rPr>
              <a:t>5. Prohibits corporate rentals in buildings with more than ten units unless a </a:t>
            </a:r>
            <a:r>
              <a:rPr lang="en" sz="1150">
                <a:solidFill>
                  <a:srgbClr val="003366"/>
                </a:solidFill>
                <a:highlight>
                  <a:srgbClr val="FFFFFF"/>
                </a:highlight>
                <a:uFill>
                  <a:noFill/>
                </a:uFill>
                <a:hlinkClick r:id="rId3">
                  <a:extLst>
                    <a:ext uri="{A12FA001-AC4F-418D-AE19-62706E023703}">
                      <ahyp:hlinkClr val="tx"/>
                    </a:ext>
                  </a:extLst>
                </a:hlinkClick>
              </a:rPr>
              <a:t>conditional use of authorization</a:t>
            </a:r>
            <a:r>
              <a:rPr lang="en" sz="1150">
                <a:solidFill>
                  <a:srgbClr val="003366"/>
                </a:solidFill>
                <a:highlight>
                  <a:srgbClr val="FFFFFF"/>
                </a:highlight>
              </a:rPr>
              <a:t> is obtained</a:t>
            </a:r>
            <a:r>
              <a:rPr lang="en" sz="1150">
                <a:solidFill>
                  <a:schemeClr val="dk1"/>
                </a:solidFill>
                <a:highlight>
                  <a:srgbClr val="FFFFFF"/>
                </a:highlight>
              </a:rPr>
              <a:t>.</a:t>
            </a:r>
            <a:endParaRPr sz="1150">
              <a:solidFill>
                <a:schemeClr val="dk1"/>
              </a:solidFill>
              <a:highlight>
                <a:srgbClr val="FFFFFF"/>
              </a:highlight>
            </a:endParaRPr>
          </a:p>
          <a:p>
            <a:pPr indent="0" lvl="0" marL="393700" marR="101600" rtl="0" algn="l">
              <a:lnSpc>
                <a:spcPct val="160000"/>
              </a:lnSpc>
              <a:spcBef>
                <a:spcPts val="800"/>
              </a:spcBef>
              <a:spcAft>
                <a:spcPts val="0"/>
              </a:spcAft>
              <a:buClr>
                <a:schemeClr val="dk1"/>
              </a:buClr>
              <a:buSzPts val="1100"/>
              <a:buFont typeface="Arial"/>
              <a:buNone/>
            </a:pPr>
            <a:r>
              <a:rPr lang="en" sz="1150">
                <a:solidFill>
                  <a:schemeClr val="dk1"/>
                </a:solidFill>
                <a:highlight>
                  <a:srgbClr val="FFFFFF"/>
                </a:highlight>
              </a:rPr>
              <a:t>6. In no case can ILO's gobble up more than 20% of residential units in any one building.</a:t>
            </a:r>
            <a:endParaRPr sz="1150">
              <a:solidFill>
                <a:schemeClr val="dk1"/>
              </a:solidFill>
              <a:highlight>
                <a:srgbClr val="FFFFFF"/>
              </a:highlight>
            </a:endParaRPr>
          </a:p>
          <a:p>
            <a:pPr indent="0" lvl="0" marL="393700" marR="101600" rtl="0" algn="l">
              <a:lnSpc>
                <a:spcPct val="160000"/>
              </a:lnSpc>
              <a:spcBef>
                <a:spcPts val="800"/>
              </a:spcBef>
              <a:spcAft>
                <a:spcPts val="0"/>
              </a:spcAft>
              <a:buClr>
                <a:schemeClr val="dk1"/>
              </a:buClr>
              <a:buSzPts val="1100"/>
              <a:buFont typeface="Arial"/>
              <a:buNone/>
            </a:pPr>
            <a:r>
              <a:rPr lang="en" sz="1150">
                <a:solidFill>
                  <a:schemeClr val="dk1"/>
                </a:solidFill>
                <a:highlight>
                  <a:srgbClr val="FFFFFF"/>
                </a:highlight>
              </a:rPr>
              <a:t>7. Annual reporting requirements due no later than March 1 of each year that make it incumbent on owners or operators to share reams of information. Big Brother is watching.</a:t>
            </a:r>
            <a:endParaRPr sz="1150">
              <a:solidFill>
                <a:schemeClr val="dk1"/>
              </a:solidFill>
              <a:highlight>
                <a:srgbClr val="FFFFFF"/>
              </a:highlight>
            </a:endParaRPr>
          </a:p>
          <a:p>
            <a:pPr indent="0" lvl="0" marL="0" rtl="0" algn="l">
              <a:spcBef>
                <a:spcPts val="8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