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Montserrat Medium"/>
      <p:regular r:id="rId34"/>
      <p:bold r:id="rId35"/>
      <p:italic r:id="rId36"/>
      <p:boldItalic r:id="rId37"/>
    </p:embeddedFont>
    <p:embeddedFont>
      <p:font typeface="Lato Light"/>
      <p:regular r:id="rId38"/>
      <p:bold r:id="rId39"/>
      <p:italic r:id="rId40"/>
      <p:boldItalic r:id="rId41"/>
    </p:embeddedFont>
    <p:embeddedFont>
      <p:font typeface="Montserrat ExtraBold"/>
      <p:bold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italic.fntdata"/><Relationship Id="rId20" Type="http://schemas.openxmlformats.org/officeDocument/2006/relationships/slide" Target="slides/slide15.xml"/><Relationship Id="rId42" Type="http://schemas.openxmlformats.org/officeDocument/2006/relationships/font" Target="fonts/MontserratExtraBold-bold.fntdata"/><Relationship Id="rId41" Type="http://schemas.openxmlformats.org/officeDocument/2006/relationships/font" Target="fonts/LatoLight-boldItalic.fntdata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6.xml"/><Relationship Id="rId43" Type="http://schemas.openxmlformats.org/officeDocument/2006/relationships/font" Target="fonts/MontserratExtraBold-boldItalic.fntdata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italic.fntdata"/><Relationship Id="rId17" Type="http://schemas.openxmlformats.org/officeDocument/2006/relationships/slide" Target="slides/slide12.xml"/><Relationship Id="rId39" Type="http://schemas.openxmlformats.org/officeDocument/2006/relationships/font" Target="fonts/LatoLight-bold.fntdata"/><Relationship Id="rId16" Type="http://schemas.openxmlformats.org/officeDocument/2006/relationships/slide" Target="slides/slide11.xml"/><Relationship Id="rId38" Type="http://schemas.openxmlformats.org/officeDocument/2006/relationships/font" Target="fonts/Lato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345e8a56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345e8a56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bd4c8a5e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bd4c8a5e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bd35358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6bd35358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bd4c8a5e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6bd4c8a5e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345e8a56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345e8a56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817bd8c2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817bd8c2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345e8a56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345e8a56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345e8a56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345e8a56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345e8a56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345e8a56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345e8a56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c345e8a56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918627c7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918627c7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345e8a56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345e8a56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345e8a56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345e8a56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345e8a56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345e8a56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345e8a56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c345e8a56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2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Relationship Id="rId4" Type="http://schemas.openxmlformats.org/officeDocument/2006/relationships/hyperlink" Target="mailto:ethan@baypropertygroup.com" TargetMode="External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3.jpg"/><Relationship Id="rId5" Type="http://schemas.openxmlformats.org/officeDocument/2006/relationships/image" Target="../media/image6.pn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60460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43200" y="648275"/>
            <a:ext cx="3302100" cy="22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DE4E3A"/>
                </a:solidFill>
                <a:latin typeface="Montserrat"/>
                <a:ea typeface="Montserrat"/>
                <a:cs typeface="Montserrat"/>
                <a:sym typeface="Montserrat"/>
              </a:rPr>
              <a:t>WEBINAR</a:t>
            </a:r>
            <a:br>
              <a:rPr b="1"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best practices in property management in light of new market realities</a:t>
            </a:r>
            <a:endParaRPr b="1"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604600" y="2834225"/>
            <a:ext cx="30987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Speaker: Daniel Bornstein, Esq.</a:t>
            </a:r>
            <a:endParaRPr b="1"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Real estate attorney &amp; broker of record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4590" y="3695700"/>
            <a:ext cx="3048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9240" y="304800"/>
            <a:ext cx="2529423" cy="2529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4342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3212400" y="2002050"/>
            <a:ext cx="5931600" cy="1139400"/>
          </a:xfrm>
          <a:prstGeom prst="rect">
            <a:avLst/>
          </a:prstGeom>
          <a:solidFill>
            <a:srgbClr val="DE4E3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Are your leases up to date, or are you using stale, bad rental agreements downloaded from the Internet? </a:t>
            </a:r>
            <a:endParaRPr sz="15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21950" y="0"/>
            <a:ext cx="6803700" cy="5143500"/>
          </a:xfrm>
          <a:prstGeom prst="rect">
            <a:avLst/>
          </a:prstGeom>
          <a:solidFill>
            <a:srgbClr val="DE4E3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4349" y="1388525"/>
            <a:ext cx="5629650" cy="37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925" y="1388525"/>
            <a:ext cx="1357500" cy="10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/>
          <p:nvPr/>
        </p:nvSpPr>
        <p:spPr>
          <a:xfrm>
            <a:off x="277925" y="2637275"/>
            <a:ext cx="2864700" cy="22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Tenants' attorneys are adept at finding mistakes in notices, leading to delay and frustration. </a:t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35586"/>
            <a:ext cx="9144000" cy="2407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584550" y="0"/>
            <a:ext cx="5881500" cy="2875500"/>
          </a:xfrm>
          <a:prstGeom prst="rect">
            <a:avLst/>
          </a:prstGeom>
          <a:solidFill>
            <a:srgbClr val="07B2E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Familiarize yourself with</a:t>
            </a:r>
            <a:endParaRPr b="1"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FAIR HOUSING LAWS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Exclusion of a certain group of tenants or expressing a preference for others is a cardinal sin that can get rental property owners sued.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868" y="195675"/>
            <a:ext cx="1014275" cy="9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1875"/>
            <a:ext cx="6554650" cy="24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4000" y="2819975"/>
            <a:ext cx="6097549" cy="22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6871000" y="241875"/>
            <a:ext cx="18795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Although it’s been widely reported that Bay Area rents are slumping, prices vary by locale and by neighborhoods.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There are many intangibles to consider when right-sizing the rent.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279700" y="2908875"/>
            <a:ext cx="2387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229000" y="2908875"/>
            <a:ext cx="2489100" cy="19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Rather than using market comps, we draw on our experience and a variety of sources to determine rent amounts.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common mistake is setting the rent too high, leaving a unit languishing for months.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12626" cy="321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205525" y="3488250"/>
            <a:ext cx="4759500" cy="12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 there any hidden costs in your agreement with a current property manager? 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Look at the fine print.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5332450" y="390550"/>
            <a:ext cx="3404100" cy="19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5034275" y="230152"/>
            <a:ext cx="3296400" cy="18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Some opportunistic property management companies will attempt to exploit opportunities. 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Exorbitant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commissions when</a:t>
            </a: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leases are renewed. 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Upside potential when the property is listed.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4760825" y="2174250"/>
            <a:ext cx="3222000" cy="795000"/>
          </a:xfrm>
          <a:prstGeom prst="rect">
            <a:avLst/>
          </a:prstGeom>
          <a:solidFill>
            <a:srgbClr val="DE4E3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You’ve worked hard to acquire your investment property. Don’t give away the store. 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2375200" y="947300"/>
            <a:ext cx="35814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DE4E3A"/>
                </a:solidFill>
                <a:latin typeface="Montserrat"/>
                <a:ea typeface="Montserrat"/>
                <a:cs typeface="Montserrat"/>
                <a:sym typeface="Montserrat"/>
              </a:rPr>
              <a:t>Find new tenants faster. Fill vacancies. Lower your resident acquisition costs. </a:t>
            </a:r>
            <a:endParaRPr b="1">
              <a:solidFill>
                <a:srgbClr val="DE4E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Leveraging various digital tools, websites, and media, we showcase your rental units and find a motivated and qualified pool of prospective tenants.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Whether you have one door, 1,000 doors, a duplex, a triplex, a mixed-use building, or other living arrangements, Bay Property Group has the toolsets and reach to find your next resident. 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050" y="101650"/>
            <a:ext cx="1073150" cy="8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/>
        </p:nvSpPr>
        <p:spPr>
          <a:xfrm>
            <a:off x="1930700" y="1359475"/>
            <a:ext cx="4927500" cy="28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Ensure your cash flow is steady and protected. Optimize your investment property and get tethered to the law firm built for rental property owners.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baypropertygroup.com</a:t>
            </a:r>
            <a:endParaRPr sz="1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Email: </a:t>
            </a:r>
            <a:r>
              <a:rPr lang="en" sz="1600">
                <a:solidFill>
                  <a:srgbClr val="F4F2EE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ethan@baypropertygroup.com</a:t>
            </a:r>
            <a:endParaRPr sz="1600">
              <a:solidFill>
                <a:srgbClr val="F4F2EE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4F2EE"/>
                </a:solidFill>
                <a:latin typeface="Lato Light"/>
                <a:ea typeface="Lato Light"/>
                <a:cs typeface="Lato Light"/>
                <a:sym typeface="Lato Light"/>
              </a:rPr>
              <a:t>Tel: </a:t>
            </a:r>
            <a:r>
              <a:rPr lang="en" sz="16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510-836-0110</a:t>
            </a:r>
            <a:endParaRPr sz="1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4101" y="263825"/>
            <a:ext cx="1057525" cy="10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0" y="0"/>
            <a:ext cx="2475000" cy="5143500"/>
          </a:xfrm>
          <a:prstGeom prst="rect">
            <a:avLst/>
          </a:prstGeom>
          <a:solidFill>
            <a:srgbClr val="DE4E3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CHALLENGES IMPACTING HOUSING PROVIDERS ARE MANYFOLD. 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3977" y="152400"/>
            <a:ext cx="1715150" cy="171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224050" y="1943200"/>
            <a:ext cx="2475000" cy="25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Softening rents throughout the Bay Area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Escalating operating costs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Increased regulations and a proliferation of lawsuits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❏"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Finding and retaining quality tenants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5000" y="0"/>
            <a:ext cx="3432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413" y="350375"/>
            <a:ext cx="547850" cy="8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6063175" y="194050"/>
            <a:ext cx="2858400" cy="1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Critical components of good property management</a:t>
            </a:r>
            <a:endParaRPr sz="1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3500" y="1509525"/>
            <a:ext cx="31305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5580925" y="1509450"/>
            <a:ext cx="33408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Excellent communication with tenants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3500" y="2057875"/>
            <a:ext cx="31305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5580925" y="2024450"/>
            <a:ext cx="33408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Meticulous bookkeeping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3500" y="2606225"/>
            <a:ext cx="313050" cy="3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5580925" y="2539450"/>
            <a:ext cx="33408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Knowledge of the law with familiarity of state law and local ordinances that govern the rental relationship.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25" y="322025"/>
            <a:ext cx="4665525" cy="44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4428450" y="1370850"/>
            <a:ext cx="4332000" cy="2601600"/>
          </a:xfrm>
          <a:prstGeom prst="rect">
            <a:avLst/>
          </a:prstGeom>
          <a:solidFill>
            <a:srgbClr val="DE4E3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FROM THE CRADLE</a:t>
            </a:r>
            <a:b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THE GRAVE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Too many housing providers view security deposit accounting as a chore to perform at the end of the rental relationship.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 fact, it begins at the inception of the tenancy with a move-in inspection.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725" y="56850"/>
            <a:ext cx="6050024" cy="49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575" y="0"/>
            <a:ext cx="5178426" cy="34549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0" y="445075"/>
            <a:ext cx="4165800" cy="876300"/>
          </a:xfrm>
          <a:prstGeom prst="rect">
            <a:avLst/>
          </a:prstGeom>
          <a:solidFill>
            <a:srgbClr val="DE4E3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 YOU KNOW</a:t>
            </a:r>
            <a:br>
              <a:rPr lang="en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lang="en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ACCOUNTING SOURCES?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749400" y="1486475"/>
            <a:ext cx="2667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Monthly reports detailing all repairs, income, and </a:t>
            </a: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expenses</a:t>
            </a: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Year end statement renowned by clients and accountants alike. 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Monthly payments for recurring obligations (insurance, mortgage, HOA duties, real estate taxes, etc.)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Access to custom reports, if necessary. 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225" y="1538875"/>
            <a:ext cx="371175" cy="3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225" y="2194525"/>
            <a:ext cx="371175" cy="3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225" y="2850175"/>
            <a:ext cx="371175" cy="3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225" y="3558175"/>
            <a:ext cx="371175" cy="3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988100" y="3632775"/>
            <a:ext cx="5092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MAKE </a:t>
            </a:r>
            <a:r>
              <a:rPr b="1" lang="en" sz="1800">
                <a:solidFill>
                  <a:srgbClr val="DE4E3A"/>
                </a:solidFill>
                <a:latin typeface="Montserrat"/>
                <a:ea typeface="Montserrat"/>
                <a:cs typeface="Montserrat"/>
                <a:sym typeface="Montserrat"/>
              </a:rPr>
              <a:t>DATA-DRIVEN</a:t>
            </a:r>
            <a:r>
              <a:rPr b="1"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DECISIONS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0" y="0"/>
            <a:ext cx="9144000" cy="1497900"/>
          </a:xfrm>
          <a:prstGeom prst="rect">
            <a:avLst/>
          </a:prstGeom>
          <a:solidFill>
            <a:srgbClr val="DE4E3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LET’S TALK ABOUT HABITABILITY AND MAKING TIMELY REPAIRS</a:t>
            </a:r>
            <a:endParaRPr sz="17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If you don’t check these boxes, you are inviting liability or acrimony.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9750" y="1497900"/>
            <a:ext cx="2604261" cy="36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445150" y="1780025"/>
            <a:ext cx="5979000" cy="29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Responding to repair requests in a timely fashion.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requests are unreasonable, so indicate in writing.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Easy to submit repair requests online, through an answering service, and via email.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Using licensed and insured contractors.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Providing proper notice to effectuate repairs.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Preventative maintenance to avoid atrophy to the property.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Can the tenant reside in the unit as repairs are being made? If not, does the tenant need to be compensated for the upheaval?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391125" y="3575200"/>
            <a:ext cx="3761400" cy="13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greatest predictor of dysfunction in a rental unit is prior dysfunction and indicators of failed rental relationships in the past.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3812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513" y="152400"/>
            <a:ext cx="3854613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4060050" y="568275"/>
            <a:ext cx="4898100" cy="1797600"/>
          </a:xfrm>
          <a:prstGeom prst="rect">
            <a:avLst/>
          </a:prstGeom>
          <a:solidFill>
            <a:srgbClr val="DE4E3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Bay Property Group uses the most advanced technology to identify rental risks, but this is not a panacea. </a:t>
            </a:r>
            <a:endParaRPr b="1"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Technology is paired with old-fashioned personal sleuthing to vet tenants who will be wonderful members of your rental community.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4849" y="2546400"/>
            <a:ext cx="1003300" cy="10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5258100" y="2546400"/>
            <a:ext cx="2502000" cy="15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we select a tenant that proves to be problematic, ask about our </a:t>
            </a: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LEGAL FEE 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guarantee.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3650" y="2778850"/>
            <a:ext cx="796350" cy="7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24" y="0"/>
            <a:ext cx="342817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00" y="1066813"/>
            <a:ext cx="1029275" cy="10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1476900" y="1244838"/>
            <a:ext cx="37659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OFF</a:t>
            </a:r>
            <a:br>
              <a:rPr lang="en" sz="1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en" sz="1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LIMITS</a:t>
            </a:r>
            <a:endParaRPr sz="1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1476900" y="2096075"/>
            <a:ext cx="3209700" cy="24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In certain jurisdictions, criminal background checks of prospective tenants are prohibited.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Moreover, a new law impinges the use of credit reports when screening tenants with Section 8 vouchers or other government rent subsidies, so long as there is another verifiable source of income to pay their portion of the rent.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